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9" r:id="rId10"/>
    <p:sldId id="263" r:id="rId11"/>
    <p:sldId id="264" r:id="rId12"/>
    <p:sldId id="265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56" autoAdjust="0"/>
    <p:restoredTop sz="94660"/>
  </p:normalViewPr>
  <p:slideViewPr>
    <p:cSldViewPr snapToGrid="0">
      <p:cViewPr varScale="1">
        <p:scale>
          <a:sx n="70" d="100"/>
          <a:sy n="70" d="100"/>
        </p:scale>
        <p:origin x="6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9AC1-0A3B-4C9C-AE35-2B7C73094E3F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D37E0-D649-49B3-992B-DBC4A4286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754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9AC1-0A3B-4C9C-AE35-2B7C73094E3F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D37E0-D649-49B3-992B-DBC4A4286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7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9AC1-0A3B-4C9C-AE35-2B7C73094E3F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D37E0-D649-49B3-992B-DBC4A4286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81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9AC1-0A3B-4C9C-AE35-2B7C73094E3F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D37E0-D649-49B3-992B-DBC4A4286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008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9AC1-0A3B-4C9C-AE35-2B7C73094E3F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D37E0-D649-49B3-992B-DBC4A4286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406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9AC1-0A3B-4C9C-AE35-2B7C73094E3F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D37E0-D649-49B3-992B-DBC4A4286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683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9AC1-0A3B-4C9C-AE35-2B7C73094E3F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D37E0-D649-49B3-992B-DBC4A4286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58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9AC1-0A3B-4C9C-AE35-2B7C73094E3F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D37E0-D649-49B3-992B-DBC4A4286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019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9AC1-0A3B-4C9C-AE35-2B7C73094E3F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D37E0-D649-49B3-992B-DBC4A4286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989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9AC1-0A3B-4C9C-AE35-2B7C73094E3F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D37E0-D649-49B3-992B-DBC4A4286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848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9AC1-0A3B-4C9C-AE35-2B7C73094E3F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D37E0-D649-49B3-992B-DBC4A4286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76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29AC1-0A3B-4C9C-AE35-2B7C73094E3F}" type="datetimeFigureOut">
              <a:rPr lang="ru-RU" smtClean="0"/>
              <a:t>24.12.2023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D37E0-D649-49B3-992B-DBC4A4286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82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395250" y="388219"/>
            <a:ext cx="4667532" cy="425177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Деловая</a:t>
            </a:r>
            <a:br>
              <a:rPr lang="ru-RU" sz="4800" b="1" dirty="0" smtClean="0">
                <a:solidFill>
                  <a:srgbClr val="002060"/>
                </a:solidFill>
              </a:rPr>
            </a:br>
            <a:r>
              <a:rPr lang="ru-RU" sz="4800" b="1" dirty="0" smtClean="0">
                <a:solidFill>
                  <a:srgbClr val="002060"/>
                </a:solidFill>
              </a:rPr>
              <a:t> игра для педагогов </a:t>
            </a:r>
            <a:r>
              <a:rPr lang="ru-RU" sz="4800" b="1" dirty="0" smtClean="0">
                <a:solidFill>
                  <a:srgbClr val="002060"/>
                </a:solidFill>
              </a:rPr>
              <a:t>«</a:t>
            </a:r>
            <a:r>
              <a:rPr lang="ru-RU" sz="4800" b="1" dirty="0" smtClean="0">
                <a:solidFill>
                  <a:srgbClr val="002060"/>
                </a:solidFill>
              </a:rPr>
              <a:t>Цветик-</a:t>
            </a:r>
            <a:r>
              <a:rPr lang="ru-RU" sz="4800" b="1" dirty="0" err="1" smtClean="0">
                <a:solidFill>
                  <a:srgbClr val="002060"/>
                </a:solidFill>
              </a:rPr>
              <a:t>семицветик</a:t>
            </a:r>
            <a:r>
              <a:rPr lang="ru-RU" sz="4800" b="1" dirty="0" smtClean="0">
                <a:solidFill>
                  <a:srgbClr val="002060"/>
                </a:solidFill>
              </a:rPr>
              <a:t>»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776716" y="5199797"/>
            <a:ext cx="7124132" cy="1473957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</a:rPr>
              <a:t>Подготовила воспитатель </a:t>
            </a:r>
            <a:r>
              <a:rPr lang="ru-RU" dirty="0" smtClean="0">
                <a:solidFill>
                  <a:srgbClr val="002060"/>
                </a:solidFill>
              </a:rPr>
              <a:t>«МБДОУ №1» </a:t>
            </a:r>
          </a:p>
          <a:p>
            <a:pPr algn="r"/>
            <a:r>
              <a:rPr lang="ru-RU" dirty="0" err="1" smtClean="0">
                <a:solidFill>
                  <a:srgbClr val="002060"/>
                </a:solidFill>
              </a:rPr>
              <a:t>Шалапанова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А.В.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Никель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2022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5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9752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63012"/>
          </a:xfrm>
        </p:spPr>
        <p:txBody>
          <a:bodyPr>
            <a:normAutofit/>
          </a:bodyPr>
          <a:lstStyle/>
          <a:p>
            <a:r>
              <a:rPr lang="ru-RU" u="sng" dirty="0">
                <a:solidFill>
                  <a:srgbClr val="002060"/>
                </a:solidFill>
              </a:rPr>
              <a:t>5</a:t>
            </a:r>
            <a:r>
              <a:rPr lang="ru-RU" u="sng" dirty="0" smtClean="0">
                <a:solidFill>
                  <a:srgbClr val="002060"/>
                </a:solidFill>
              </a:rPr>
              <a:t> лепесток: «Художественная литература»</a:t>
            </a:r>
            <a:br>
              <a:rPr lang="ru-RU" u="sng" dirty="0" smtClean="0">
                <a:solidFill>
                  <a:srgbClr val="002060"/>
                </a:solidFill>
              </a:rPr>
            </a:br>
            <a:r>
              <a:rPr lang="ru-RU" u="sng" dirty="0">
                <a:solidFill>
                  <a:srgbClr val="002060"/>
                </a:solidFill>
              </a:rPr>
              <a:t/>
            </a:r>
            <a:br>
              <a:rPr lang="ru-RU" u="sng" dirty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- Назовите автора и название сказки, о которой говорится в загадке.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- Прочитайте стихотворение наизусть (для каждого члена команды)</a:t>
            </a:r>
            <a:endParaRPr lang="ru-RU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9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9752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779" y="382137"/>
            <a:ext cx="10515600" cy="5943600"/>
          </a:xfrm>
        </p:spPr>
        <p:txBody>
          <a:bodyPr>
            <a:normAutofit/>
          </a:bodyPr>
          <a:lstStyle/>
          <a:p>
            <a:r>
              <a:rPr lang="ru-RU" u="sng" dirty="0">
                <a:solidFill>
                  <a:srgbClr val="002060"/>
                </a:solidFill>
              </a:rPr>
              <a:t>6</a:t>
            </a:r>
            <a:r>
              <a:rPr lang="ru-RU" u="sng" dirty="0" smtClean="0">
                <a:solidFill>
                  <a:srgbClr val="002060"/>
                </a:solidFill>
              </a:rPr>
              <a:t> лепесток: «Театрализованная деятельность»</a:t>
            </a:r>
            <a:br>
              <a:rPr lang="ru-RU" u="sng" dirty="0" smtClean="0">
                <a:solidFill>
                  <a:srgbClr val="002060"/>
                </a:solidFill>
              </a:rPr>
            </a:br>
            <a:r>
              <a:rPr lang="ru-RU" u="sng" dirty="0" smtClean="0">
                <a:solidFill>
                  <a:srgbClr val="002060"/>
                </a:solidFill>
              </a:rPr>
              <a:t/>
            </a:r>
            <a:br>
              <a:rPr lang="ru-RU" u="sng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- Назовите основные виды театра, используемые в детском саду (бибабо, пальчиковый, театр масок, театр на ложках, настольный)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- Разыграйте сценку из известной сказки</a:t>
            </a:r>
            <a:endParaRPr lang="ru-RU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71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923"/>
            <a:ext cx="12192000" cy="809752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06271"/>
            <a:ext cx="10515600" cy="5090615"/>
          </a:xfrm>
        </p:spPr>
        <p:txBody>
          <a:bodyPr/>
          <a:lstStyle/>
          <a:p>
            <a:r>
              <a:rPr lang="ru-RU" u="sng" dirty="0" smtClean="0">
                <a:solidFill>
                  <a:srgbClr val="002060"/>
                </a:solidFill>
              </a:rPr>
              <a:t>7 лепесток: «Музыкальная деятельность»</a:t>
            </a:r>
            <a:br>
              <a:rPr lang="ru-RU" u="sng" dirty="0" smtClean="0">
                <a:solidFill>
                  <a:srgbClr val="002060"/>
                </a:solidFill>
              </a:rPr>
            </a:br>
            <a:r>
              <a:rPr lang="ru-RU" u="sng" dirty="0" smtClean="0">
                <a:solidFill>
                  <a:srgbClr val="002060"/>
                </a:solidFill>
              </a:rPr>
              <a:t/>
            </a:r>
            <a:br>
              <a:rPr lang="ru-RU" u="sng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- Назовите основные жанры музыки, классифицируемые в ДОУ (песня, танец, марш)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- Угадайте мелодию известных детских песен</a:t>
            </a:r>
            <a:endParaRPr lang="ru-RU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2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9752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132" y="668740"/>
            <a:ext cx="10515600" cy="5090615"/>
          </a:xfrm>
        </p:spPr>
        <p:txBody>
          <a:bodyPr/>
          <a:lstStyle/>
          <a:p>
            <a:pPr algn="ctr"/>
            <a:r>
              <a:rPr lang="ru-RU" u="sng" dirty="0" smtClean="0">
                <a:solidFill>
                  <a:srgbClr val="002060"/>
                </a:solidFill>
              </a:rPr>
              <a:t>Спасибо за внимание!</a:t>
            </a:r>
            <a:endParaRPr lang="ru-RU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34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78641" y="228600"/>
            <a:ext cx="11676798" cy="64008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Цель игры: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повышение профессионального мастерства и компетенции педагогов по художественно-эстетическому направлению.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Задачи: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• установить связь теоретических знаний педагогов с практическим опытом по воспитанию, обучению и развитию изобразительных и творческих способностей детей;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• создать условия для профессионального самосовершенствования и </a:t>
            </a:r>
            <a:r>
              <a:rPr lang="ru-RU" sz="3200" b="1" dirty="0" err="1" smtClean="0">
                <a:solidFill>
                  <a:srgbClr val="002060"/>
                </a:solidFill>
              </a:rPr>
              <a:t>саморефлексии</a:t>
            </a:r>
            <a:r>
              <a:rPr lang="ru-RU" sz="3200" b="1" dirty="0" smtClean="0">
                <a:solidFill>
                  <a:srgbClr val="002060"/>
                </a:solidFill>
              </a:rPr>
              <a:t> педагогов;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• стимулировать познавательный интерес и креативность педагогов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74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9752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333830"/>
            <a:ext cx="10515600" cy="6630429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Компоненты художественно-эстетической творческой деятельности:</a:t>
            </a:r>
            <a:br>
              <a:rPr lang="ru-RU" sz="4800" b="1" dirty="0" smtClean="0">
                <a:solidFill>
                  <a:srgbClr val="002060"/>
                </a:solidFill>
              </a:rPr>
            </a:br>
            <a:r>
              <a:rPr lang="ru-RU" sz="4800" b="1" dirty="0" smtClean="0">
                <a:solidFill>
                  <a:srgbClr val="002060"/>
                </a:solidFill>
              </a:rPr>
              <a:t/>
            </a:r>
            <a:br>
              <a:rPr lang="ru-RU" sz="4800" b="1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- изобразительная деятельность;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- художественная литература;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- театрализованная деятельность;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- музыкальная деятельность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78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3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9752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01213"/>
          </a:xfrm>
        </p:spPr>
        <p:txBody>
          <a:bodyPr>
            <a:normAutofit/>
          </a:bodyPr>
          <a:lstStyle/>
          <a:p>
            <a:r>
              <a:rPr lang="ru-RU" u="sng" dirty="0" smtClean="0">
                <a:solidFill>
                  <a:srgbClr val="002060"/>
                </a:solidFill>
              </a:rPr>
              <a:t>1 лепесток: «Рисование»</a:t>
            </a:r>
            <a:br>
              <a:rPr lang="ru-RU" u="sng" dirty="0" smtClean="0">
                <a:solidFill>
                  <a:srgbClr val="002060"/>
                </a:solidFill>
              </a:rPr>
            </a:br>
            <a:r>
              <a:rPr lang="ru-RU" u="sng" dirty="0" smtClean="0">
                <a:solidFill>
                  <a:srgbClr val="002060"/>
                </a:solidFill>
              </a:rPr>
              <a:t/>
            </a:r>
            <a:br>
              <a:rPr lang="ru-RU" u="sng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- Назовите основные цвета. Почему они являются таковыми?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- Назовите цвета, составляющие цветовой круг.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- Перечислите не менее 3 видов традиционного и нетрадиционного рисования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1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69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9752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10184"/>
            <a:ext cx="10515600" cy="4107977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rgbClr val="002060"/>
                </a:solidFill>
              </a:rPr>
              <a:t>2 лепесток: «Лепка»</a:t>
            </a:r>
            <a:br>
              <a:rPr lang="ru-RU" u="sng" dirty="0" smtClean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Вспомните и продемонстрируйте на примере основные приёмы лепки: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- выкатывание,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- сплющивание, 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- вытягивание,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- </a:t>
            </a:r>
            <a:r>
              <a:rPr lang="ru-RU" dirty="0" err="1" smtClean="0">
                <a:solidFill>
                  <a:srgbClr val="002060"/>
                </a:solidFill>
              </a:rPr>
              <a:t>прищипывание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-</a:t>
            </a:r>
            <a:r>
              <a:rPr lang="ru-RU" dirty="0" err="1" smtClean="0">
                <a:solidFill>
                  <a:srgbClr val="002060"/>
                </a:solidFill>
              </a:rPr>
              <a:t>примазывание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3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69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9752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633669"/>
          </a:xfrm>
        </p:spPr>
        <p:txBody>
          <a:bodyPr/>
          <a:lstStyle/>
          <a:p>
            <a:r>
              <a:rPr lang="ru-RU" u="sng" dirty="0" smtClean="0">
                <a:solidFill>
                  <a:srgbClr val="002060"/>
                </a:solidFill>
              </a:rPr>
              <a:t>3 лепесток: «Аппликация»</a:t>
            </a:r>
            <a:br>
              <a:rPr lang="ru-RU" u="sng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С помощью карточек и стрелок правильно составьте схему «Виды аппликации в детском саду»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16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81" y="-1"/>
            <a:ext cx="12192000" cy="809752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3034"/>
          </a:xfrm>
        </p:spPr>
        <p:txBody>
          <a:bodyPr/>
          <a:lstStyle/>
          <a:p>
            <a:pPr algn="ctr"/>
            <a:r>
              <a:rPr lang="ru-RU" u="sng" dirty="0" smtClean="0">
                <a:solidFill>
                  <a:srgbClr val="002060"/>
                </a:solidFill>
              </a:rPr>
              <a:t>Виды аппликации в детском саду</a:t>
            </a:r>
            <a:endParaRPr lang="ru-RU" u="sng" dirty="0">
              <a:solidFill>
                <a:srgbClr val="00206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699881" y="1797815"/>
            <a:ext cx="4244453" cy="16120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8423" y="1782112"/>
            <a:ext cx="4255377" cy="16277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6288" y="2055813"/>
            <a:ext cx="3343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Наклеивание готовых форм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493414" y="1840225"/>
            <a:ext cx="34653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Вырезывание и наклеивание форм</a:t>
            </a:r>
            <a:endParaRPr lang="ru-RU" sz="3200" dirty="0"/>
          </a:p>
        </p:txBody>
      </p:sp>
      <p:sp>
        <p:nvSpPr>
          <p:cNvPr id="10" name="Овал 9"/>
          <p:cNvSpPr/>
          <p:nvPr/>
        </p:nvSpPr>
        <p:spPr>
          <a:xfrm>
            <a:off x="701724" y="3965754"/>
            <a:ext cx="1966414" cy="12419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0506" y="4197620"/>
            <a:ext cx="1975275" cy="12558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1566" y="3951815"/>
            <a:ext cx="1975275" cy="12558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6642" y="4048760"/>
            <a:ext cx="1975275" cy="125588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0611" y="4884769"/>
            <a:ext cx="1975275" cy="12558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72854" y="4348924"/>
            <a:ext cx="2024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декоративное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056830" y="4331719"/>
            <a:ext cx="1983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предметное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018300" y="4395090"/>
            <a:ext cx="2144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</a:t>
            </a:r>
            <a:r>
              <a:rPr lang="ru-RU" sz="2400" dirty="0" smtClean="0"/>
              <a:t>тдельных предметов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 flipH="1">
            <a:off x="8263147" y="5207700"/>
            <a:ext cx="1605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сюжетное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0141707" y="4395090"/>
            <a:ext cx="2203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декоративное</a:t>
            </a:r>
            <a:endParaRPr lang="ru-RU" sz="2400" dirty="0"/>
          </a:p>
        </p:txBody>
      </p:sp>
      <p:sp>
        <p:nvSpPr>
          <p:cNvPr id="21" name="Стрелка вниз 20"/>
          <p:cNvSpPr/>
          <p:nvPr/>
        </p:nvSpPr>
        <p:spPr>
          <a:xfrm>
            <a:off x="2600330" y="1061993"/>
            <a:ext cx="443553" cy="703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1211" y="1007285"/>
            <a:ext cx="475529" cy="72548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98451">
            <a:off x="7157060" y="3112637"/>
            <a:ext cx="298757" cy="111234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9691" y="3305139"/>
            <a:ext cx="242225" cy="7254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0913" y="3312217"/>
            <a:ext cx="243861" cy="72548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5112" y="3456051"/>
            <a:ext cx="309827" cy="140070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245085">
            <a:off x="10586291" y="3111915"/>
            <a:ext cx="871804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67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9752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018" y="1269240"/>
            <a:ext cx="10515600" cy="5090615"/>
          </a:xfrm>
        </p:spPr>
        <p:txBody>
          <a:bodyPr>
            <a:noAutofit/>
          </a:bodyPr>
          <a:lstStyle/>
          <a:p>
            <a:r>
              <a:rPr lang="ru-RU" u="sng" dirty="0">
                <a:solidFill>
                  <a:srgbClr val="002060"/>
                </a:solidFill>
              </a:rPr>
              <a:t>4</a:t>
            </a:r>
            <a:r>
              <a:rPr lang="ru-RU" u="sng" dirty="0" smtClean="0">
                <a:solidFill>
                  <a:srgbClr val="002060"/>
                </a:solidFill>
              </a:rPr>
              <a:t> лепесток: «Искусство (живопись)»</a:t>
            </a:r>
            <a:br>
              <a:rPr lang="ru-RU" u="sng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- С какими видами живописи знакомят детей в детском саду?(портрет, натюрморт,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пейзаж)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- Назовите художников , с работами которых знакомят детей в ДОУ ? 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27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9752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45" y="709681"/>
            <a:ext cx="10515600" cy="5090615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Серов Валентин Александрович «Девочка с персиками»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Кончаловский Пётр Петрович «Сирень в корзине»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Левитан Исаак Ильич «Золотая осень»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Шишкин Иван Иванович «Утро в сосновом бору»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Васнецов Виктор Михайлович «Коза рогатая»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45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98</Words>
  <Application>Microsoft Office PowerPoint</Application>
  <PresentationFormat>Широкоэкранный</PresentationFormat>
  <Paragraphs>24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Деловая  игра для педагогов «Цветик-семицветик»</vt:lpstr>
      <vt:lpstr>Цель игры: повышение профессионального мастерства и компетенции педагогов по художественно-эстетическому направлению.  Задачи: • установить связь теоретических знаний педагогов с практическим опытом по воспитанию, обучению и развитию изобразительных и творческих способностей детей; • создать условия для профессионального самосовершенствования и саморефлексии педагогов; • стимулировать познавательный интерес и креативность педагогов</vt:lpstr>
      <vt:lpstr>Компоненты художественно-эстетической творческой деятельности:  - изобразительная деятельность; - художественная литература; - театрализованная деятельность; - музыкальная деятельность</vt:lpstr>
      <vt:lpstr>1 лепесток: «Рисование»  - Назовите основные цвета. Почему они являются таковыми? - Назовите цвета, составляющие цветовой круг. - Перечислите не менее 3 видов традиционного и нетрадиционного рисования</vt:lpstr>
      <vt:lpstr>2 лепесток: «Лепка»  Вспомните и продемонстрируйте на примере основные приёмы лепки: - выкатывание,  - сплющивание,  - вытягивание,  - прищипывание,  -примазывание</vt:lpstr>
      <vt:lpstr>3 лепесток: «Аппликация» С помощью карточек и стрелок правильно составьте схему «Виды аппликации в детском саду»</vt:lpstr>
      <vt:lpstr>Виды аппликации в детском саду</vt:lpstr>
      <vt:lpstr>4 лепесток: «Искусство (живопись)» - С какими видами живописи знакомят детей в детском саду?(портрет, натюрморт,  пейзаж) - Назовите художников , с работами которых знакомят детей в ДОУ ?   </vt:lpstr>
      <vt:lpstr>Серов Валентин Александрович «Девочка с персиками» Кончаловский Пётр Петрович «Сирень в корзине» Левитан Исаак Ильич «Золотая осень» Шишкин Иван Иванович «Утро в сосновом бору» Васнецов Виктор Михайлович «Коза рогатая»</vt:lpstr>
      <vt:lpstr>5 лепесток: «Художественная литература»  - Назовите автора и название сказки, о которой говорится в загадке. - Прочитайте стихотворение наизусть (для каждого члена команды)</vt:lpstr>
      <vt:lpstr>6 лепесток: «Театрализованная деятельность»  - Назовите основные виды театра, используемые в детском саду (бибабо, пальчиковый, театр масок, театр на ложках, настольный) - Разыграйте сценку из известной сказки</vt:lpstr>
      <vt:lpstr>7 лепесток: «Музыкальная деятельность»  - Назовите основные жанры музыки, классифицируемые в ДОУ (песня, танец, марш) - Угадайте мелодию известных детских песен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36</cp:revision>
  <dcterms:created xsi:type="dcterms:W3CDTF">2022-01-23T18:33:25Z</dcterms:created>
  <dcterms:modified xsi:type="dcterms:W3CDTF">2023-12-24T10:18:24Z</dcterms:modified>
</cp:coreProperties>
</file>