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1" r:id="rId11"/>
    <p:sldId id="265" r:id="rId12"/>
    <p:sldId id="266" r:id="rId13"/>
    <p:sldId id="267" r:id="rId14"/>
    <p:sldId id="303" r:id="rId15"/>
    <p:sldId id="268" r:id="rId16"/>
    <p:sldId id="269" r:id="rId17"/>
    <p:sldId id="287" r:id="rId18"/>
    <p:sldId id="270" r:id="rId19"/>
    <p:sldId id="271" r:id="rId20"/>
    <p:sldId id="272" r:id="rId21"/>
    <p:sldId id="273" r:id="rId22"/>
    <p:sldId id="274" r:id="rId23"/>
    <p:sldId id="292" r:id="rId24"/>
    <p:sldId id="294" r:id="rId25"/>
    <p:sldId id="295" r:id="rId26"/>
    <p:sldId id="275" r:id="rId27"/>
    <p:sldId id="276" r:id="rId28"/>
    <p:sldId id="305" r:id="rId29"/>
    <p:sldId id="277" r:id="rId30"/>
    <p:sldId id="278" r:id="rId31"/>
    <p:sldId id="279" r:id="rId32"/>
    <p:sldId id="280" r:id="rId33"/>
    <p:sldId id="284" r:id="rId34"/>
    <p:sldId id="283" r:id="rId35"/>
    <p:sldId id="290" r:id="rId36"/>
    <p:sldId id="288" r:id="rId37"/>
    <p:sldId id="289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293" r:id="rId46"/>
    <p:sldId id="286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9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1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1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4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0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5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6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14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3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5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AA6FF5-460F-4382-8C29-5DCC5EA3B3F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0138D9-2C9B-4F7E-8AB1-16EDEDE2BA2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7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9"/>
            <a:ext cx="7558608" cy="16561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Интеллектуальная игра 7 </a:t>
            </a:r>
            <a:r>
              <a:rPr lang="ru-RU" dirty="0" err="1" smtClean="0">
                <a:solidFill>
                  <a:srgbClr val="7030A0"/>
                </a:solidFill>
                <a:latin typeface="Calibri Light" panose="020F0302020204030204" pitchFamily="34" charset="0"/>
              </a:rPr>
              <a:t>кл</a:t>
            </a:r>
            <a:r>
              <a:rPr lang="ru-RU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.</a:t>
            </a:r>
            <a:endParaRPr lang="ru-RU" dirty="0">
              <a:solidFill>
                <a:srgbClr val="7030A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996952"/>
            <a:ext cx="7469246" cy="260166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Битва умов </a:t>
            </a:r>
            <a:endParaRPr lang="ru-RU" sz="60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1"/>
            <a:ext cx="835292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Вот </a:t>
            </a:r>
            <a:r>
              <a:rPr lang="ru-RU" sz="32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- крепость Иван-город,</a:t>
            </a:r>
            <a:endParaRPr lang="ru-RU" sz="32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дед наш строил неспроста!</a:t>
            </a:r>
            <a:endParaRPr lang="ru-RU" sz="32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здесь нам верфи строить нужно,</a:t>
            </a:r>
            <a:endParaRPr lang="ru-RU" sz="32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снаряжались корабли,</a:t>
            </a:r>
            <a:endParaRPr lang="ru-RU" sz="32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32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морем северным и южным</a:t>
            </a:r>
            <a:endParaRPr lang="ru-RU" sz="32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Свободно </a:t>
            </a:r>
            <a:r>
              <a:rPr lang="ru-RU" sz="32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плавать мы могли.</a:t>
            </a:r>
            <a:endParaRPr lang="ru-RU" sz="32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32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чего Руси нужна</a:t>
            </a:r>
            <a:endParaRPr lang="ru-RU" sz="32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Ливонским орденом война</a:t>
            </a:r>
            <a:r>
              <a:rPr lang="ru-RU" sz="3200" dirty="0" smtClean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1A1A1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для чего нужна была Ливонская война?</a:t>
            </a:r>
            <a:endParaRPr lang="ru-RU" sz="3200" b="1" i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307360"/>
            <a:ext cx="87129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Arial" pitchFamily="34" charset="0"/>
              </a:rPr>
              <a:t>Ответ: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dirty="0" smtClean="0">
                <a:latin typeface="Calibri Light" panose="020F0302020204030204" pitchFamily="34" charset="0"/>
                <a:cs typeface="Arial" pitchFamily="34" charset="0"/>
              </a:rPr>
              <a:t>1.Иван Федоров.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 Light" panose="020F0302020204030204" pitchFamily="34" charset="0"/>
              </a:rPr>
              <a:t>2. Покровский собор.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Arial" pitchFamily="34" charset="0"/>
              </a:rPr>
              <a:t>3. Домострой.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latin typeface="Calibri Light" panose="020F0302020204030204" pitchFamily="34" charset="0"/>
                <a:cs typeface="Arial" pitchFamily="34" charset="0"/>
              </a:rPr>
              <a:t>4. Шахматы.</a:t>
            </a: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 Light" panose="020F0302020204030204" pitchFamily="34" charset="0"/>
                <a:cs typeface="Arial" pitchFamily="34" charset="0"/>
              </a:rPr>
              <a:t>5. Борьба за выход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 Light" panose="020F0302020204030204" pitchFamily="34" charset="0"/>
                <a:cs typeface="Arial" pitchFamily="34" charset="0"/>
              </a:rPr>
              <a:t> Балтийское море</a:t>
            </a:r>
            <a:endParaRPr kumimoji="0" lang="ru-RU" sz="3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670051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1" name="Picture 3" descr="https://avatars.mds.yandex.net/get-mpic/4303516/img_id7892497986517667851.jpeg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84781"/>
            <a:ext cx="2592288" cy="3015822"/>
          </a:xfrm>
          <a:prstGeom prst="rect">
            <a:avLst/>
          </a:prstGeom>
          <a:noFill/>
        </p:spPr>
      </p:pic>
      <p:pic>
        <p:nvPicPr>
          <p:cNvPr id="22537" name="Picture 9" descr="https://kprfrzn.ru/wp-content/uploads/ay6eg65tyj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25144"/>
            <a:ext cx="2592288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4076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Конкурс 3.</a:t>
            </a:r>
          </a:p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«Поймай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 дату, термин»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-371850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    Что произошло в эти даты?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1. 1565-1572гг.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2. 31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октября 1517 г.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3. 1556 г.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Прочтите отрывок из памфлета Ганса Сакса и определите </a:t>
            </a:r>
            <a:r>
              <a:rPr lang="ru-RU" sz="2800" b="1" i="1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слово, </a:t>
            </a:r>
            <a:r>
              <a:rPr lang="ru-RU" sz="2800" b="1" i="1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пропущенное в </a:t>
            </a:r>
            <a:r>
              <a:rPr lang="ru-RU" sz="2800" b="1" i="1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тексте.</a:t>
            </a:r>
            <a:endParaRPr lang="ru-RU" sz="2800" b="1" i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у попов про всех товар,</a:t>
            </a:r>
            <a:endParaRPr lang="ru-RU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Лишь покупай – и млад и </a:t>
            </a:r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стар!</a:t>
            </a:r>
            <a:endParaRPr lang="ru-RU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Известно, каждый поп и инок</a:t>
            </a:r>
            <a:endParaRPr lang="ru-RU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 Божий превращает в рынок:</a:t>
            </a:r>
            <a:endParaRPr lang="ru-RU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Дают реликвии доход,</a:t>
            </a:r>
            <a:endParaRPr lang="ru-RU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Продажа _____________ бойко,</a:t>
            </a:r>
            <a:endParaRPr lang="ru-RU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что и есть овечья дойка!</a:t>
            </a:r>
            <a:endParaRPr lang="ru-RU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Толпа церковников жадна.</a:t>
            </a:r>
            <a:endParaRPr lang="ru-RU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Привыкнув грабить издавна,</a:t>
            </a:r>
            <a:endParaRPr lang="ru-RU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Живя бессовестным обманом,</a:t>
            </a:r>
            <a:endParaRPr lang="ru-RU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Церковник ловко лжет мирянам. </a:t>
            </a:r>
            <a:endParaRPr lang="ru-RU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64561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            Ответ: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1. Опричнина;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2. Начало Реформации в Германии;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3. Присоединение  Астрахани к России;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Calibri Light" panose="020F0302020204030204" pitchFamily="34" charset="0"/>
                <a:cs typeface="Times New Roman" pitchFamily="18" charset="0"/>
              </a:rPr>
              <a:t>4. Индульгенция.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Конкурс 4.</a:t>
            </a:r>
          </a:p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«Узнай противника»</a:t>
            </a:r>
            <a:endParaRPr lang="ru-RU" sz="54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51520" y="244287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 Light" panose="020F0302020204030204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Arial" pitchFamily="34" charset="0"/>
              </a:rPr>
              <a:t>Россия во все времена много воевала. 16 век не был исключением. Назови противников России в 16 веке.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un9-52.userapi.com/c5539/u121693811/133523869/x_e80231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4104456" cy="36450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260648"/>
            <a:ext cx="4399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260649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 </a:t>
            </a:r>
            <a:endParaRPr lang="ru-RU" sz="3200" dirty="0"/>
          </a:p>
        </p:txBody>
      </p:sp>
      <p:pic>
        <p:nvPicPr>
          <p:cNvPr id="26640" name="Picture 16" descr="https://i.pinimg.com/originals/48/e3/e7/48e3e732ab501e1325be4eb8f9f028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3513659" cy="36004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1520" y="2420888"/>
            <a:ext cx="4497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3. </a:t>
            </a:r>
            <a:endParaRPr lang="ru-RU" sz="3200" dirty="0"/>
          </a:p>
        </p:txBody>
      </p:sp>
      <p:pic>
        <p:nvPicPr>
          <p:cNvPr id="26642" name="Picture 18" descr="https://i.pinimg.com/originals/95/eb/79/95eb790ebc9ce6a05f817190f37942c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982" y="188640"/>
            <a:ext cx="371949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480779"/>
            <a:ext cx="84969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       Ответ: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zh-CN" sz="6000" dirty="0" smtClean="0"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Польский воин;</a:t>
            </a:r>
            <a:endParaRPr kumimoji="0" lang="ru-RU" altLang="zh-CN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2. Шведский воин;</a:t>
            </a:r>
            <a:endParaRPr kumimoji="0" lang="ru-RU" altLang="zh-CN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3. Воин Казанского ханства.</a:t>
            </a:r>
            <a:endParaRPr kumimoji="0" lang="ru-RU" altLang="zh-CN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678883"/>
            <a:ext cx="81369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Конкурс 1.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«Разминка»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Конкурс 5. </a:t>
            </a:r>
          </a:p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«Разведай событие» </a:t>
            </a:r>
            <a:endParaRPr lang="ru-RU" sz="54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348159"/>
            <a:ext cx="864096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1.      Где и когда самые мирные животные пожирали людей?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2. Когда в истории воевали цветы?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3. Когда в истории России в особом почете была метла?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4. Когда и где чай заваривали прямо в море? Под каким названием это событие вошло в историю?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24229"/>
            <a:ext cx="89644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Ответ: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           1. В Англии, в период огораживания возникла поговорка «овцы пожирали людей», 15 век;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2. Война Алой и белой розы;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3. В период опричнины. 16 век. Иван Грозный;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4. В 1773 в Бостоне. Колонисты, переодевшиеся индейцами напали на корабли и выбросили чай прямо в море. «Бостонское чаепитие».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20/03/23/s_5e78524346ecd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2355"/>
            <a:ext cx="8568952" cy="6278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5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       Содержимое </a:t>
            </a:r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черного ящика пришло к нам из </a:t>
            </a:r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          Америки</a:t>
            </a:r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. В Европе ЭТО появилось во второй половине 16 века и было сначала принято за декоративное растение, причем ядовитое. Во всех европейских странах распространение ЭТОГО шло с трудом, а во Франции первоначально его выращивали ради красивых цветков, не ведая об истинной ценности растения. А в Германии, чтобы заинтересовать народ издали указ «рубить носы и отрезать уши» не желавшим его растить. В Англии, выращивающим ЭТО были обещаны золотые медали. Пройдя долгий путь несправедливого осуждения, к концу 18 века Он прочно занял почетное место на обеденном столе. </a:t>
            </a:r>
            <a:r>
              <a:rPr lang="ru-RU" sz="2800" b="1" i="1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Назовите, что лежит в черном ящике. </a:t>
            </a:r>
            <a:endParaRPr lang="ru-RU" sz="2800" b="1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cha.help/wp-content/uploads/2017/11/sedov-1024x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6696744" cy="44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4564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Картофель</a:t>
            </a:r>
            <a:endParaRPr lang="ru-RU" sz="4800" dirty="0">
              <a:latin typeface="Calibri Light" panose="020F03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https://otvet.imgsmail.ru/download/875a8375f91de049494d6073098e8a2f_3e826eec3174192dbc5e284c86ca3e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112847"/>
            <a:ext cx="2844824" cy="3483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6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Конкурс 7.</a:t>
            </a:r>
          </a:p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«Вспомни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 героя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» </a:t>
            </a:r>
            <a:endParaRPr lang="ru-RU" sz="54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1. </a:t>
            </a:r>
            <a:r>
              <a:rPr lang="ru-RU" sz="2800" dirty="0">
                <a:latin typeface="+mj-lt"/>
              </a:rPr>
              <a:t>Князь, воевода, боярин с 1556 г. Уже в молодые годы </a:t>
            </a:r>
            <a:r>
              <a:rPr lang="ru-RU" sz="2800" dirty="0" smtClean="0">
                <a:latin typeface="+mj-lt"/>
              </a:rPr>
              <a:t>прославился как </a:t>
            </a:r>
            <a:r>
              <a:rPr lang="ru-RU" sz="2800" dirty="0">
                <a:latin typeface="+mj-lt"/>
              </a:rPr>
              <a:t>талантливый полководец. Участвовал во взятии Казани, </a:t>
            </a:r>
            <a:r>
              <a:rPr lang="ru-RU" sz="2800" dirty="0" smtClean="0">
                <a:latin typeface="+mj-lt"/>
              </a:rPr>
              <a:t>был членом </a:t>
            </a:r>
            <a:r>
              <a:rPr lang="ru-RU" sz="2800" dirty="0">
                <a:latin typeface="+mj-lt"/>
              </a:rPr>
              <a:t>«Избранной рады», а в 28 лет стал боярином. Во </a:t>
            </a:r>
            <a:r>
              <a:rPr lang="ru-RU" sz="2800" dirty="0" smtClean="0">
                <a:latin typeface="+mj-lt"/>
              </a:rPr>
              <a:t>время Ливонской </a:t>
            </a:r>
            <a:r>
              <a:rPr lang="ru-RU" sz="2800" dirty="0">
                <a:latin typeface="+mj-lt"/>
              </a:rPr>
              <a:t>войны, опасаясь царского гнева, бежал в Литву и </a:t>
            </a:r>
            <a:r>
              <a:rPr lang="ru-RU" sz="2800" dirty="0" smtClean="0">
                <a:latin typeface="+mj-lt"/>
              </a:rPr>
              <a:t>воевал уже </a:t>
            </a:r>
            <a:r>
              <a:rPr lang="ru-RU" sz="2800" dirty="0">
                <a:latin typeface="+mj-lt"/>
              </a:rPr>
              <a:t>на стороне польско-литовской армии. Автор многих сочинений, </a:t>
            </a:r>
            <a:r>
              <a:rPr lang="ru-RU" sz="2800" dirty="0" smtClean="0">
                <a:latin typeface="+mj-lt"/>
              </a:rPr>
              <a:t>в том </a:t>
            </a:r>
            <a:r>
              <a:rPr lang="ru-RU" sz="2800" dirty="0">
                <a:latin typeface="+mj-lt"/>
              </a:rPr>
              <a:t>числе трех посланий Ивану Грозному, в </a:t>
            </a:r>
            <a:r>
              <a:rPr lang="ru-RU" sz="2800" dirty="0" smtClean="0">
                <a:latin typeface="+mj-lt"/>
              </a:rPr>
              <a:t>которых он </a:t>
            </a:r>
            <a:r>
              <a:rPr lang="ru-RU" sz="2800" dirty="0">
                <a:latin typeface="+mj-lt"/>
              </a:rPr>
              <a:t>обвинил царя во многих </a:t>
            </a:r>
            <a:r>
              <a:rPr lang="ru-RU" sz="2800" dirty="0" smtClean="0">
                <a:latin typeface="+mj-lt"/>
              </a:rPr>
              <a:t>преступлениях;</a:t>
            </a:r>
            <a:endParaRPr lang="ru-RU" sz="2800" dirty="0" smtClean="0">
              <a:solidFill>
                <a:srgbClr val="333333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333333"/>
                </a:solidFill>
                <a:latin typeface="+mj-lt"/>
              </a:rPr>
              <a:t>2.</a:t>
            </a:r>
            <a:r>
              <a:rPr lang="ru-RU" sz="2800" dirty="0">
                <a:latin typeface="+mj-lt"/>
              </a:rPr>
              <a:t> «Мой слух все слабеет, ужасный шум в ушах не прекращается ни днем, ни ночью. Я веду жалкую жизнь». </a:t>
            </a:r>
            <a:r>
              <a:rPr lang="ru-RU" sz="2800" b="1" i="1" dirty="0">
                <a:latin typeface="+mj-lt"/>
              </a:rPr>
              <a:t>Какому великому деятелю искусства принадлежат эти слова. </a:t>
            </a:r>
          </a:p>
          <a:p>
            <a:endParaRPr lang="ru-RU" sz="24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424936" cy="679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3.«Нет 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повести печальнее на свете, чем повесть о Ромео и </a:t>
            </a:r>
            <a:r>
              <a:rPr lang="ru-RU" sz="28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Джульете</a:t>
            </a:r>
            <a:r>
              <a:rPr lang="ru-RU" sz="2800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dirty="0"/>
              <a:t> </a:t>
            </a:r>
            <a:r>
              <a:rPr lang="ru-RU" sz="2800" b="1" i="1" dirty="0">
                <a:latin typeface="+mj-lt"/>
              </a:rPr>
              <a:t>Назовите автора драматической пьесы и ее </a:t>
            </a:r>
            <a:r>
              <a:rPr lang="ru-RU" sz="2800" b="1" i="1" dirty="0" smtClean="0">
                <a:latin typeface="+mj-lt"/>
              </a:rPr>
              <a:t>название.</a:t>
            </a:r>
            <a:endParaRPr lang="ru-RU" sz="2800" b="1" i="1" dirty="0" smtClean="0">
              <a:solidFill>
                <a:srgbClr val="333333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+mj-lt"/>
              </a:rPr>
              <a:t>4.</a:t>
            </a:r>
            <a:r>
              <a:rPr lang="ru-RU" sz="2800" dirty="0">
                <a:latin typeface="+mj-lt"/>
              </a:rPr>
              <a:t> «… Новая </a:t>
            </a:r>
            <a:r>
              <a:rPr lang="ru-RU" sz="2800" dirty="0" smtClean="0">
                <a:latin typeface="+mj-lt"/>
              </a:rPr>
              <a:t>супруга Василия </a:t>
            </a:r>
            <a:r>
              <a:rPr lang="en-US" sz="2800" dirty="0" smtClean="0">
                <a:latin typeface="+mj-lt"/>
              </a:rPr>
              <a:t>III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не походила на тогдашних русских женщин: отец ее и особенно дядя, жившие в Италии и Германии, были люди образованные, и она также усвоила иноземные понятия и обычаи. …, женившись на ней, </a:t>
            </a:r>
            <a:r>
              <a:rPr lang="ru-RU" sz="2800" dirty="0" smtClean="0">
                <a:latin typeface="+mj-lt"/>
              </a:rPr>
              <a:t>он как </a:t>
            </a:r>
            <a:r>
              <a:rPr lang="ru-RU" sz="2800" dirty="0">
                <a:latin typeface="+mj-lt"/>
              </a:rPr>
              <a:t>будто стал склоняться к сближению с Западной Европой. В угоду </a:t>
            </a:r>
            <a:r>
              <a:rPr lang="ru-RU" sz="2800" dirty="0" smtClean="0">
                <a:latin typeface="+mj-lt"/>
              </a:rPr>
              <a:t>ей, </a:t>
            </a:r>
            <a:r>
              <a:rPr lang="ru-RU" sz="2800" dirty="0">
                <a:latin typeface="+mj-lt"/>
              </a:rPr>
              <a:t>он даже </a:t>
            </a:r>
            <a:r>
              <a:rPr lang="ru-RU" sz="2800" dirty="0" smtClean="0">
                <a:latin typeface="+mj-lt"/>
              </a:rPr>
              <a:t>… … . </a:t>
            </a:r>
            <a:r>
              <a:rPr lang="ru-RU" sz="2800" dirty="0">
                <a:latin typeface="+mj-lt"/>
              </a:rPr>
              <a:t>Это по тогдашним понятиям русских, считалось не только делом непристойным, но даже тяжким грехом: …». </a:t>
            </a:r>
            <a:endParaRPr lang="ru-RU" sz="2800" dirty="0" smtClean="0">
              <a:latin typeface="+mj-l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atin typeface="+mj-lt"/>
              </a:rPr>
              <a:t>Что и для кого сделал </a:t>
            </a:r>
            <a:r>
              <a:rPr lang="ru-RU" sz="2800" b="1" i="1" dirty="0">
                <a:latin typeface="+mj-lt"/>
              </a:rPr>
              <a:t>князь Василий </a:t>
            </a:r>
            <a:r>
              <a:rPr lang="en-US" sz="2800" b="1" i="1" dirty="0" smtClean="0">
                <a:latin typeface="+mj-lt"/>
              </a:rPr>
              <a:t>III</a:t>
            </a:r>
            <a:r>
              <a:rPr lang="ru-RU" sz="2800" b="1" i="1" dirty="0" smtClean="0">
                <a:latin typeface="+mj-lt"/>
              </a:rPr>
              <a:t>?</a:t>
            </a:r>
            <a:endParaRPr lang="ru-RU" sz="2800" b="1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-381941"/>
            <a:ext cx="849694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Ответ: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+mj-lt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3600" dirty="0" smtClean="0">
                <a:latin typeface="+mj-lt"/>
              </a:rPr>
              <a:t>Андрей Курбский;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+mj-lt"/>
              </a:rPr>
              <a:t>2.</a:t>
            </a:r>
            <a:r>
              <a:rPr lang="ru-RU" sz="3600" dirty="0">
                <a:latin typeface="+mj-lt"/>
              </a:rPr>
              <a:t> Людвиг ванн </a:t>
            </a:r>
            <a:r>
              <a:rPr lang="ru-RU" sz="3600" dirty="0" smtClean="0">
                <a:latin typeface="+mj-lt"/>
              </a:rPr>
              <a:t>Бетховен;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+mj-lt"/>
              </a:rPr>
              <a:t>3. </a:t>
            </a:r>
            <a:r>
              <a:rPr lang="ru-RU" sz="3600" dirty="0">
                <a:latin typeface="+mj-lt"/>
              </a:rPr>
              <a:t>Уильям Шекспир, «Ромео и Джульетта</a:t>
            </a:r>
            <a:r>
              <a:rPr lang="ru-RU" sz="3600" dirty="0" smtClean="0">
                <a:latin typeface="+mj-lt"/>
              </a:rPr>
              <a:t>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+mj-lt"/>
              </a:rPr>
              <a:t>4. Сбрил бороду, для своей жены, Елены Глинской.</a:t>
            </a:r>
            <a:endParaRPr lang="ru-RU" sz="3600" dirty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-5982"/>
            <a:ext cx="871296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1.Благодаря какому изобретению увеличилось число грамотных?</a:t>
            </a:r>
            <a:endParaRPr kumimoji="0" lang="ru-RU" altLang="zh-CN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2. Кто совершил первое кругосветное путешествие?</a:t>
            </a:r>
            <a:endParaRPr kumimoji="0" lang="ru-RU" altLang="zh-CN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3. Движение за переустройство церкви а Европе называлось?</a:t>
            </a:r>
            <a:endParaRPr kumimoji="0" lang="ru-RU" altLang="zh-CN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4. Самая кровавая ночь во Франции?</a:t>
            </a:r>
            <a:endParaRPr kumimoji="0" lang="ru-RU" altLang="zh-CN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5. Как называли китайских чиновников?</a:t>
            </a:r>
            <a:endParaRPr kumimoji="0" lang="ru-RU" altLang="zh-CN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6409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Конкурс 8.</a:t>
            </a:r>
          </a:p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«Знатоки искусства»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b="1" i="1" dirty="0" smtClean="0">
                <a:latin typeface="Calibri Light" panose="020F0302020204030204" pitchFamily="34" charset="0"/>
              </a:rPr>
              <a:t>            </a:t>
            </a:r>
          </a:p>
          <a:p>
            <a:pPr marL="342900" indent="-342900"/>
            <a:r>
              <a:rPr lang="ru-RU" sz="3200" b="1" i="1" dirty="0">
                <a:latin typeface="Calibri Light" panose="020F0302020204030204" pitchFamily="34" charset="0"/>
              </a:rPr>
              <a:t> </a:t>
            </a:r>
            <a:r>
              <a:rPr lang="ru-RU" sz="3200" b="1" i="1" dirty="0" smtClean="0">
                <a:latin typeface="Calibri Light" panose="020F0302020204030204" pitchFamily="34" charset="0"/>
              </a:rPr>
              <a:t>             Установите соответствие:</a:t>
            </a:r>
          </a:p>
          <a:p>
            <a:pPr marL="342900" indent="-342900"/>
            <a:r>
              <a:rPr lang="ru-RU" sz="3200" dirty="0" smtClean="0">
                <a:latin typeface="Calibri Light" panose="020F0302020204030204" pitchFamily="34" charset="0"/>
              </a:rPr>
              <a:t>         </a:t>
            </a:r>
            <a:endParaRPr lang="ru-RU" sz="3200" dirty="0">
              <a:latin typeface="Calibri Light" panose="020F0302020204030204" pitchFamily="34" charset="0"/>
            </a:endParaRPr>
          </a:p>
          <a:p>
            <a:pPr marL="342900" indent="-342900"/>
            <a:r>
              <a:rPr lang="ru-RU" sz="3200" dirty="0" smtClean="0">
                <a:latin typeface="Calibri Light" panose="020F0302020204030204" pitchFamily="34" charset="0"/>
              </a:rPr>
              <a:t>  1. Церковь </a:t>
            </a:r>
            <a:r>
              <a:rPr lang="ru-RU" sz="3200" dirty="0">
                <a:latin typeface="Calibri Light" panose="020F0302020204030204" pitchFamily="34" charset="0"/>
              </a:rPr>
              <a:t>Вознесения </a:t>
            </a:r>
            <a:r>
              <a:rPr lang="ru-RU" sz="3200" dirty="0" smtClean="0">
                <a:latin typeface="Calibri Light" panose="020F0302020204030204" pitchFamily="34" charset="0"/>
              </a:rPr>
              <a:t>Господня. </a:t>
            </a:r>
          </a:p>
          <a:p>
            <a:pPr marL="342900" indent="-342900"/>
            <a:r>
              <a:rPr lang="ru-RU" sz="3200" dirty="0" smtClean="0">
                <a:latin typeface="Calibri Light" panose="020F0302020204030204" pitchFamily="34" charset="0"/>
              </a:rPr>
              <a:t>  2. Леонардо да Винчи;</a:t>
            </a:r>
          </a:p>
          <a:p>
            <a:pPr marL="342900" indent="-342900"/>
            <a:r>
              <a:rPr lang="ru-RU" sz="3200" dirty="0" smtClean="0">
                <a:latin typeface="Calibri Light" panose="020F0302020204030204" pitchFamily="34" charset="0"/>
              </a:rPr>
              <a:t>  3. Томас Мор;</a:t>
            </a:r>
          </a:p>
          <a:p>
            <a:pPr marL="342900" indent="-342900"/>
            <a:r>
              <a:rPr lang="ru-RU" sz="3200" dirty="0" smtClean="0">
                <a:latin typeface="Calibri Light" panose="020F0302020204030204" pitchFamily="34" charset="0"/>
              </a:rPr>
              <a:t>  4. Храм Василия Блаженного(Покрова на рву);</a:t>
            </a:r>
          </a:p>
          <a:p>
            <a:pPr marL="342900" indent="-342900"/>
            <a:r>
              <a:rPr lang="ru-RU" sz="3200" dirty="0" smtClean="0">
                <a:latin typeface="Calibri Light" panose="020F0302020204030204" pitchFamily="34" charset="0"/>
              </a:rPr>
              <a:t>  5. Франсуа Рабле.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fs3.fotoload.ru/f/1118/1543254980/bfc33d7d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77209"/>
            <a:ext cx="3888432" cy="2880321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9512" y="153989"/>
            <a:ext cx="54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7" name="Picture 7" descr="https://vsegda-pomnim.com/uploads/posts/2022-01/1642710076_31-vsegda-pomnim-com-p-pokrova-na-nerli-foto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77209"/>
            <a:ext cx="3456384" cy="29500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7984" y="260648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</a:t>
            </a:r>
            <a:endParaRPr lang="ru-RU" sz="2400" dirty="0"/>
          </a:p>
        </p:txBody>
      </p:sp>
      <p:pic>
        <p:nvPicPr>
          <p:cNvPr id="35849" name="Picture 9" descr="https://www.calend.ru/calendar/wp-content/uploads/Vasilij-Blazhenny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17032"/>
            <a:ext cx="3744416" cy="285292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835697" y="3717032"/>
            <a:ext cx="57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libri Light" panose="020F0302020204030204" pitchFamily="34" charset="0"/>
              </a:rPr>
              <a:t>          </a:t>
            </a:r>
          </a:p>
          <a:p>
            <a:r>
              <a:rPr lang="ru-RU" sz="3600" dirty="0" smtClean="0">
                <a:latin typeface="Calibri Light" panose="020F0302020204030204" pitchFamily="34" charset="0"/>
              </a:rPr>
              <a:t> 4. «Хитроумный </a:t>
            </a:r>
            <a:r>
              <a:rPr lang="ru-RU" sz="3600" dirty="0">
                <a:latin typeface="Calibri Light" panose="020F0302020204030204" pitchFamily="34" charset="0"/>
              </a:rPr>
              <a:t>идальго Дон Кихот Ламанчский</a:t>
            </a:r>
            <a:r>
              <a:rPr lang="ru-RU" sz="3600" dirty="0" smtClean="0">
                <a:latin typeface="Calibri Light" panose="020F0302020204030204" pitchFamily="34" charset="0"/>
              </a:rPr>
              <a:t>».</a:t>
            </a:r>
            <a:r>
              <a:rPr lang="ru-RU" sz="3600" dirty="0">
                <a:latin typeface="Calibri Light" panose="020F0302020204030204" pitchFamily="34" charset="0"/>
              </a:rPr>
              <a:t> </a:t>
            </a:r>
            <a:endParaRPr lang="ru-RU" sz="3600" dirty="0" smtClean="0">
              <a:latin typeface="Calibri Light" panose="020F0302020204030204" pitchFamily="34" charset="0"/>
            </a:endParaRPr>
          </a:p>
          <a:p>
            <a:endParaRPr lang="ru-RU" sz="3600" dirty="0">
              <a:latin typeface="Calibri Light" panose="020F0302020204030204" pitchFamily="34" charset="0"/>
            </a:endParaRPr>
          </a:p>
          <a:p>
            <a:endParaRPr lang="ru-RU" sz="3600" dirty="0">
              <a:latin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56490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libri Light" panose="020F0302020204030204" pitchFamily="34" charset="0"/>
              </a:rPr>
              <a:t>5. «Золотая книга, столь же полезная, как и забавная о наилучшем устройстве государства и о новом острове Утопия».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301207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libri Light" panose="020F0302020204030204" pitchFamily="34" charset="0"/>
              </a:rPr>
              <a:t> 6. «</a:t>
            </a:r>
            <a:r>
              <a:rPr lang="ru-RU" sz="3600" dirty="0" err="1" smtClean="0">
                <a:latin typeface="Calibri Light" panose="020F0302020204030204" pitchFamily="34" charset="0"/>
              </a:rPr>
              <a:t>Гаргантюа</a:t>
            </a:r>
            <a:r>
              <a:rPr lang="ru-RU" sz="3600" dirty="0" smtClean="0">
                <a:latin typeface="Calibri Light" panose="020F0302020204030204" pitchFamily="34" charset="0"/>
              </a:rPr>
              <a:t> и </a:t>
            </a:r>
            <a:r>
              <a:rPr lang="ru-RU" sz="3600" dirty="0" err="1" smtClean="0">
                <a:latin typeface="Calibri Light" panose="020F0302020204030204" pitchFamily="34" charset="0"/>
              </a:rPr>
              <a:t>Пантагрюэль</a:t>
            </a:r>
            <a:r>
              <a:rPr lang="ru-RU" sz="3600" dirty="0" smtClean="0">
                <a:latin typeface="Calibri Light" panose="020F0302020204030204" pitchFamily="34" charset="0"/>
              </a:rPr>
              <a:t>.</a:t>
            </a:r>
            <a:endParaRPr lang="ru-RU" sz="36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афаэль Санти Святая Екатерина Александрий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620688"/>
            <a:ext cx="3816424" cy="5770886"/>
          </a:xfrm>
          <a:prstGeom prst="rect">
            <a:avLst/>
          </a:prstGeom>
          <a:noFill/>
        </p:spPr>
      </p:pic>
      <p:pic>
        <p:nvPicPr>
          <p:cNvPr id="3" name="Picture 2" descr="https://upload.wikimedia.org/wikipedia/commons/thumb/d/d5/Mona_Lisa_%28copy%2C_Hermitage%29.jpg/894px-Mona_Lisa_%28copy%2C_Hermitage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3600400" cy="48246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1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7.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3" y="260648"/>
            <a:ext cx="576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8.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1052736"/>
            <a:ext cx="45757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Ответ</a:t>
            </a:r>
            <a:r>
              <a:rPr lang="ru-RU" sz="4400" dirty="0" smtClean="0"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: 27536</a:t>
            </a:r>
            <a:endParaRPr lang="ru-RU" sz="4400" dirty="0">
              <a:latin typeface="Calibri Light" panose="020F0302020204030204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236" y="1385455"/>
            <a:ext cx="70751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Конкурс  капитанов 9. «Блеф клуб…»</a:t>
            </a:r>
            <a:endParaRPr lang="ru-RU" sz="5400" b="1" dirty="0">
              <a:latin typeface="Calibri Light" panose="020F0302020204030204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540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Верите </a:t>
            </a:r>
            <a:r>
              <a:rPr lang="ru-RU" sz="2400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 вы, что Казань была взята с первого раза штурмом? </a:t>
            </a:r>
            <a:r>
              <a:rPr lang="ru-RU" sz="24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2.Верите </a:t>
            </a:r>
            <a:r>
              <a:rPr lang="ru-RU" sz="24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вы, что слово «нос» на Руси означало «взятка»? </a:t>
            </a:r>
            <a:endParaRPr lang="ru-RU" sz="2400" dirty="0" smtClean="0">
              <a:solidFill>
                <a:srgbClr val="33333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3.Верите </a:t>
            </a:r>
            <a:r>
              <a:rPr lang="ru-RU" sz="24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вы, что цирюльников (парикмахеров) в XVI веке в России причисляли к медицинскому персоналу? </a:t>
            </a:r>
            <a:endParaRPr lang="ru-RU" sz="2400" dirty="0" smtClean="0">
              <a:solidFill>
                <a:srgbClr val="33333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4.Верите </a:t>
            </a:r>
            <a:r>
              <a:rPr lang="ru-RU" sz="24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Вы, что Ближайшим помощником царя в опричнине был </a:t>
            </a:r>
            <a:r>
              <a:rPr lang="ru-RU" sz="2400" dirty="0" err="1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Малюта</a:t>
            </a:r>
            <a:r>
              <a:rPr lang="ru-RU" sz="24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Скуратов.</a:t>
            </a:r>
            <a:endParaRPr lang="ru-RU" sz="2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Верите ли Вы, что Дионисий был иконописцем</a:t>
            </a:r>
            <a:r>
              <a:rPr lang="ru-RU" sz="24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Верите ли вы, что стрелецкое войско было учреждено при Василии </a:t>
            </a:r>
            <a:r>
              <a:rPr lang="ru-RU" sz="24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Верите ли Вы, что автором теории «Москва – Третий Рим» был монах </a:t>
            </a:r>
            <a:r>
              <a:rPr lang="ru-RU" sz="2400" dirty="0" err="1" smtClean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Филофей</a:t>
            </a:r>
            <a:r>
              <a:rPr lang="ru-RU" sz="2400" dirty="0" smtClean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5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Нет</a:t>
            </a:r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(Поход </a:t>
            </a:r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Казань был организован </a:t>
            </a:r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трижды).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Да.  (В </a:t>
            </a:r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 веке с развитием приказной системы развилось и взяточничество. Взятка действительно означала «нос». В связи с этим возникла поговорка «Остался с носом» - это значит взятку не приняли и надежды на решение вопроса </a:t>
            </a:r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нет).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Да. (Он </a:t>
            </a:r>
            <a:r>
              <a:rPr lang="ru-RU" sz="28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парикмахер и лекарь, так как мог наложить повязку и пустить </a:t>
            </a:r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кровь).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ДА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ДА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НЕТ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7.ДА</a:t>
            </a:r>
            <a:endParaRPr lang="ru-RU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1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Calibri Light" panose="020F0302020204030204" pitchFamily="34" charset="0"/>
              </a:rPr>
              <a:t>Конкурс </a:t>
            </a:r>
            <a:r>
              <a:rPr lang="ru-RU" sz="5400" b="1" dirty="0" smtClean="0">
                <a:latin typeface="Calibri Light" panose="020F0302020204030204" pitchFamily="34" charset="0"/>
              </a:rPr>
              <a:t>10.</a:t>
            </a:r>
            <a:endParaRPr lang="ru-RU" sz="5400" b="1" dirty="0">
              <a:latin typeface="Calibri Light" panose="020F0302020204030204" pitchFamily="34" charset="0"/>
            </a:endParaRPr>
          </a:p>
          <a:p>
            <a:pPr algn="ctr"/>
            <a:r>
              <a:rPr lang="ru-RU" sz="5400" b="1" dirty="0">
                <a:latin typeface="Calibri Light" panose="020F0302020204030204" pitchFamily="34" charset="0"/>
              </a:rPr>
              <a:t> «Кто сказал мяу …» </a:t>
            </a:r>
            <a:endParaRPr lang="ru-RU" sz="5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394921"/>
            <a:ext cx="849694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Ответ: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zh-CN" sz="5400" dirty="0" smtClean="0"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altLang="zh-CN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Книгопечатание</a:t>
            </a:r>
            <a:endParaRPr kumimoji="0" lang="ru-RU" altLang="zh-CN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2. Ф. Магеллан</a:t>
            </a:r>
            <a:endParaRPr kumimoji="0" lang="ru-RU" altLang="zh-CN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3. Реформация</a:t>
            </a:r>
            <a:endParaRPr kumimoji="0" lang="ru-RU" altLang="zh-CN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4. Варфоломеевская ночь, 1572 г.</a:t>
            </a:r>
            <a:endParaRPr kumimoji="0" lang="ru-RU" altLang="zh-CN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Times New Roman" pitchFamily="18" charset="0"/>
              </a:rPr>
              <a:t>5. Мандарины</a:t>
            </a:r>
            <a:endParaRPr kumimoji="0" lang="ru-RU" altLang="zh-CN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1. “Вы </a:t>
            </a:r>
            <a:r>
              <a:rPr lang="ru-RU" sz="3600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думали, господа, что государство это вы? Государство – это я</a:t>
            </a:r>
            <a:r>
              <a:rPr lang="ru-RU" sz="36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”;</a:t>
            </a:r>
          </a:p>
          <a:p>
            <a:endParaRPr lang="ru-RU" sz="3600" dirty="0" smtClean="0">
              <a:solidFill>
                <a:srgbClr val="333333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ru-RU" sz="3600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2. </a:t>
            </a:r>
            <a:r>
              <a:rPr lang="ru-RU" sz="3600" dirty="0">
                <a:latin typeface="Calibri Light" panose="020F0302020204030204" pitchFamily="34" charset="0"/>
              </a:rPr>
              <a:t>“Если вы видите вещь белой, а церковь видит эту вещь черной, то вы должны отречься от своих идей, признать что вещь черная и принять позицию церкви”. </a:t>
            </a:r>
            <a:r>
              <a:rPr lang="ru-RU" sz="3600" b="1" i="1" dirty="0">
                <a:latin typeface="Calibri Light" panose="020F0302020204030204" pitchFamily="34" charset="0"/>
              </a:rPr>
              <a:t>Какому монашескому ордену принадлежат эти слова. «Орден Иисуса</a:t>
            </a:r>
            <a:r>
              <a:rPr lang="ru-RU" sz="3600" b="1" i="1" dirty="0" smtClean="0">
                <a:latin typeface="Calibri Light" panose="020F0302020204030204" pitchFamily="34" charset="0"/>
              </a:rPr>
              <a:t>»;</a:t>
            </a:r>
          </a:p>
          <a:p>
            <a:endParaRPr lang="ru-RU" sz="3600" b="1" i="1" dirty="0" smtClean="0">
              <a:latin typeface="Calibri Light" panose="020F0302020204030204" pitchFamily="34" charset="0"/>
            </a:endParaRPr>
          </a:p>
          <a:p>
            <a:r>
              <a:rPr lang="ru-RU" sz="3600" dirty="0" smtClean="0">
                <a:latin typeface="Calibri Light" panose="020F0302020204030204" pitchFamily="34" charset="0"/>
              </a:rPr>
              <a:t>3.</a:t>
            </a:r>
            <a:r>
              <a:rPr lang="ru-RU" sz="3600" dirty="0">
                <a:latin typeface="Calibri Light" panose="020F0302020204030204" pitchFamily="34" charset="0"/>
              </a:rPr>
              <a:t> «И все-таки она верится» </a:t>
            </a:r>
            <a:r>
              <a:rPr lang="ru-RU" sz="3600" dirty="0" smtClean="0">
                <a:latin typeface="Calibri Light" panose="020F0302020204030204" pitchFamily="34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1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40"/>
              </a:spcAft>
            </a:pPr>
            <a:r>
              <a:rPr lang="ru-RU" sz="36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Ответ:</a:t>
            </a:r>
            <a:endParaRPr lang="ru-RU" sz="3600" i="1" u="sng" dirty="0">
              <a:solidFill>
                <a:srgbClr val="33333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840"/>
              </a:spcAft>
              <a:buAutoNum type="arabicPeriod"/>
            </a:pPr>
            <a:r>
              <a:rPr lang="ru-RU" sz="36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Людовик</a:t>
            </a:r>
            <a:r>
              <a:rPr lang="ru-RU" sz="3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XIV;</a:t>
            </a:r>
          </a:p>
          <a:p>
            <a:pPr marL="342900" indent="-342900">
              <a:spcAft>
                <a:spcPts val="840"/>
              </a:spcAft>
              <a:buAutoNum type="arabicPeriod"/>
            </a:pPr>
            <a:r>
              <a:rPr lang="ru-RU" sz="36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Иезуитов;</a:t>
            </a:r>
          </a:p>
          <a:p>
            <a:pPr marL="342900" indent="-342900">
              <a:spcAft>
                <a:spcPts val="840"/>
              </a:spcAft>
              <a:buAutoNum type="arabicPeriod"/>
            </a:pPr>
            <a:r>
              <a:rPr lang="ru-RU" sz="3600" dirty="0" err="1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Галелео</a:t>
            </a:r>
            <a:r>
              <a:rPr lang="ru-RU" sz="36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Галилей.</a:t>
            </a:r>
          </a:p>
          <a:p>
            <a:pPr marL="342900" indent="-342900">
              <a:spcAft>
                <a:spcPts val="840"/>
              </a:spcAft>
              <a:buAutoNum type="arabicPeriod"/>
            </a:pPr>
            <a:endParaRPr lang="ru-RU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840"/>
              </a:spcAft>
              <a:buAutoNum type="arabicPeriod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20/03/23/s_5e78524346ecd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8568952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1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То, что находится в черном ящике, до конца 16 века ценилось очень дорого – буквально на вес золота. В Европе это давали в приданое дочерям, этим вместо золота можно было расплатиться при любой сделке. Если о каком -то человеке хотели сказать, что он очень богат, то говорили: «Этот человек – </a:t>
            </a:r>
            <a:r>
              <a:rPr lang="ru-RU" sz="36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… </a:t>
            </a:r>
            <a:r>
              <a:rPr lang="ru-RU" sz="3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с …». </a:t>
            </a:r>
            <a:r>
              <a:rPr lang="ru-RU" sz="3600" b="1" i="1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Назовите, что лежит в черном ящике.</a:t>
            </a:r>
            <a:endParaRPr lang="ru-RU" sz="3600" b="1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.ozone.ru/s3/multimedia-a/6043045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4006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otvet.imgsmail.ru/download/875a8375f91de049494d6073098e8a2f_3e826eec3174192dbc5e284c86ca3e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260648"/>
            <a:ext cx="2844824" cy="384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6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аукцион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484784"/>
            <a:ext cx="7704856" cy="48565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Calibri Light" panose="020F0302020204030204" pitchFamily="34" charset="0"/>
              </a:rPr>
              <a:t>Конкурс </a:t>
            </a:r>
            <a:r>
              <a:rPr lang="ru-RU" sz="5400" b="1" dirty="0" smtClean="0">
                <a:latin typeface="Calibri Light" panose="020F0302020204030204" pitchFamily="34" charset="0"/>
              </a:rPr>
              <a:t>12.</a:t>
            </a:r>
          </a:p>
          <a:p>
            <a:pPr algn="ctr"/>
            <a:r>
              <a:rPr lang="ru-RU" sz="5400" b="1" dirty="0" smtClean="0">
                <a:latin typeface="Calibri Light" panose="020F0302020204030204" pitchFamily="34" charset="0"/>
              </a:rPr>
              <a:t>«Аукцион</a:t>
            </a:r>
            <a:r>
              <a:rPr lang="ru-RU" sz="5400" b="1" dirty="0">
                <a:latin typeface="Calibri Light" panose="020F0302020204030204" pitchFamily="34" charset="0"/>
              </a:rPr>
              <a:t>»</a:t>
            </a:r>
            <a:endParaRPr lang="ru-RU" sz="5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536" y="1746810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Arial" pitchFamily="34" charset="0"/>
              </a:rPr>
              <a:t>Назовите исторические личности 16 века.</a:t>
            </a:r>
            <a:endParaRPr kumimoji="0" lang="ru-RU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8.userapi.com/impg/0T-hFnuzSu5ctWECrGWfyZaRmDuArPEBagvWnQ/0qxZY26iORE.jpg?size=960x720&amp;quality=96&amp;sign=aef1a7284b0cc99e3967bff742c6ab9a&amp;c_uniq_tag=mfWMSyjILoXnwGMh-gDNz6Djr2ALYhYzIibEuGf5Cn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24936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3285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Конкурс 2.</a:t>
            </a:r>
          </a:p>
          <a:p>
            <a:pPr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«Поэтический» </a:t>
            </a:r>
            <a:endParaRPr lang="ru-RU" sz="54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722967"/>
            <a:ext cx="864096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1. «Стоишь ты в Москве с ремешком на лбу,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Стоишь ты век у стены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старинной,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Лоб величав,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бронзово-чист.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Держишь в руках печатный</a:t>
            </a:r>
          </a:p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 лист».</a:t>
            </a:r>
            <a:r>
              <a:rPr lang="ru-RU" sz="3200" dirty="0" smtClean="0">
                <a:latin typeface="Calibri Light" panose="020F0302020204030204" pitchFamily="34" charset="0"/>
              </a:rPr>
              <a:t> </a:t>
            </a:r>
            <a:r>
              <a:rPr lang="ru-RU" sz="3200" dirty="0">
                <a:latin typeface="Calibri Light" panose="020F0302020204030204" pitchFamily="34" charset="0"/>
              </a:rPr>
              <a:t> </a:t>
            </a:r>
          </a:p>
          <a:p>
            <a:endParaRPr lang="ru-RU" sz="3600" b="1" i="1" dirty="0" smtClean="0"/>
          </a:p>
          <a:p>
            <a:r>
              <a:rPr lang="ru-RU" sz="3200" b="1" i="1" dirty="0" smtClean="0">
                <a:latin typeface="Calibri Light" panose="020F0302020204030204" pitchFamily="34" charset="0"/>
              </a:rPr>
              <a:t>Назовите </a:t>
            </a:r>
            <a:r>
              <a:rPr lang="ru-RU" sz="3200" b="1" i="1" dirty="0">
                <a:latin typeface="Calibri Light" panose="020F0302020204030204" pitchFamily="34" charset="0"/>
              </a:rPr>
              <a:t>исторического </a:t>
            </a:r>
            <a:r>
              <a:rPr lang="ru-RU" sz="3200" b="1" i="1" dirty="0" smtClean="0">
                <a:latin typeface="Calibri Light" panose="020F0302020204030204" pitchFamily="34" charset="0"/>
              </a:rPr>
              <a:t>деятеля и </a:t>
            </a:r>
            <a:r>
              <a:rPr lang="ru-RU" sz="3200" b="1" i="1" dirty="0">
                <a:latin typeface="Calibri Light" panose="020F0302020204030204" pitchFamily="34" charset="0"/>
              </a:rPr>
              <a:t>дату знаменательного события.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240360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014740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«Как побил государь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Золотую Орду под Казанью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Указал на подворье свое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Приходить мастерам.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И велел благодетель,-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Гласит летописца сказанье,-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В память этой победы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Да выстроить каменный храм».</a:t>
            </a:r>
            <a:r>
              <a:rPr lang="ru-RU" sz="3200" dirty="0">
                <a:latin typeface="Calibri Light" panose="020F0302020204030204" pitchFamily="34" charset="0"/>
              </a:rPr>
              <a:t>  </a:t>
            </a:r>
            <a:endParaRPr lang="ru-RU" sz="3200" dirty="0" smtClean="0">
              <a:latin typeface="Calibri Light" panose="020F03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Calibri Light" panose="020F0302020204030204" pitchFamily="34" charset="0"/>
              </a:rPr>
              <a:t>0 </a:t>
            </a:r>
            <a:r>
              <a:rPr lang="ru-RU" sz="3200" b="1" i="1" dirty="0">
                <a:latin typeface="Calibri Light" panose="020F0302020204030204" pitchFamily="34" charset="0"/>
              </a:rPr>
              <a:t>каком соборе написаны </a:t>
            </a:r>
            <a:r>
              <a:rPr lang="ru-RU" sz="3200" b="1" i="1" dirty="0" smtClean="0">
                <a:latin typeface="Calibri Light" panose="020F0302020204030204" pitchFamily="34" charset="0"/>
              </a:rPr>
              <a:t>эти                          </a:t>
            </a:r>
            <a:r>
              <a:rPr lang="ru-RU" sz="3200" b="1" i="1" dirty="0">
                <a:latin typeface="Calibri Light" panose="020F0302020204030204" pitchFamily="34" charset="0"/>
              </a:rPr>
              <a:t>строки?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1105723"/>
            <a:ext cx="87129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3. « И в этой книги полностью рассказано о том,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Как лучше дом налаживать(тем, кто имеет дом),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Как жить, чтоб в доме выросли богатства. слава, честь,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Как кладовые пользовать (когда запасы есть).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Как охранять имущество, борясь в пожар с огнем,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И как детей воспитывать- наказывать ремнем…».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О какой книге написаны эти строки?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914163"/>
            <a:ext cx="8568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. «В прихожей комнате соседней,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Как и обычно по утрам,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Ждал патриарх, чтобы к обедне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Идти с царем 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господен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 храм.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Тому ж и дела было мало,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Что за молитву стать пора: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Зело кормильца занимала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Сия персидская игра!».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О 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акой любимой игре И.Грозного посвящены эти строки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468</TotalTime>
  <Words>1394</Words>
  <Application>Microsoft Office PowerPoint</Application>
  <PresentationFormat>Экран (4:3)</PresentationFormat>
  <Paragraphs>179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宋体</vt:lpstr>
      <vt:lpstr>Arial</vt:lpstr>
      <vt:lpstr>Calibri</vt:lpstr>
      <vt:lpstr>Calibri Light</vt:lpstr>
      <vt:lpstr>Helvetica</vt:lpstr>
      <vt:lpstr>Times New Roman</vt:lpstr>
      <vt:lpstr>Ретро</vt:lpstr>
      <vt:lpstr>Интеллектуальная игра 7 кл.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7 кл</dc:title>
  <dc:creator>XEON</dc:creator>
  <cp:lastModifiedBy>МОУ СОШ №13</cp:lastModifiedBy>
  <cp:revision>71</cp:revision>
  <dcterms:created xsi:type="dcterms:W3CDTF">2023-02-24T07:18:55Z</dcterms:created>
  <dcterms:modified xsi:type="dcterms:W3CDTF">2023-02-28T14:23:01Z</dcterms:modified>
</cp:coreProperties>
</file>