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sldIdLst>
    <p:sldId id="323" r:id="rId3"/>
    <p:sldId id="257" r:id="rId4"/>
    <p:sldId id="258" r:id="rId5"/>
    <p:sldId id="259" r:id="rId6"/>
    <p:sldId id="315" r:id="rId7"/>
    <p:sldId id="261" r:id="rId8"/>
    <p:sldId id="262" r:id="rId9"/>
    <p:sldId id="265" r:id="rId10"/>
    <p:sldId id="317" r:id="rId11"/>
    <p:sldId id="318" r:id="rId12"/>
    <p:sldId id="291" r:id="rId13"/>
    <p:sldId id="289" r:id="rId14"/>
    <p:sldId id="267" r:id="rId15"/>
    <p:sldId id="268" r:id="rId16"/>
    <p:sldId id="266" r:id="rId17"/>
    <p:sldId id="269" r:id="rId18"/>
    <p:sldId id="320" r:id="rId19"/>
    <p:sldId id="271" r:id="rId20"/>
    <p:sldId id="272" r:id="rId21"/>
    <p:sldId id="307" r:id="rId22"/>
    <p:sldId id="308" r:id="rId23"/>
    <p:sldId id="309" r:id="rId24"/>
    <p:sldId id="310" r:id="rId25"/>
    <p:sldId id="273" r:id="rId26"/>
    <p:sldId id="274" r:id="rId27"/>
    <p:sldId id="275" r:id="rId28"/>
    <p:sldId id="276" r:id="rId29"/>
    <p:sldId id="331" r:id="rId30"/>
    <p:sldId id="332" r:id="rId31"/>
    <p:sldId id="278" r:id="rId32"/>
    <p:sldId id="279" r:id="rId33"/>
    <p:sldId id="304" r:id="rId34"/>
    <p:sldId id="280" r:id="rId35"/>
    <p:sldId id="324" r:id="rId36"/>
    <p:sldId id="321" r:id="rId37"/>
    <p:sldId id="282" r:id="rId38"/>
    <p:sldId id="283" r:id="rId39"/>
    <p:sldId id="284" r:id="rId40"/>
    <p:sldId id="285" r:id="rId41"/>
    <p:sldId id="287" r:id="rId42"/>
    <p:sldId id="288" r:id="rId43"/>
    <p:sldId id="293" r:id="rId44"/>
    <p:sldId id="294" r:id="rId45"/>
    <p:sldId id="295" r:id="rId46"/>
    <p:sldId id="296" r:id="rId47"/>
    <p:sldId id="297" r:id="rId48"/>
    <p:sldId id="305" r:id="rId49"/>
    <p:sldId id="299" r:id="rId50"/>
    <p:sldId id="300" r:id="rId51"/>
    <p:sldId id="302" r:id="rId52"/>
    <p:sldId id="303" r:id="rId53"/>
    <p:sldId id="306" r:id="rId54"/>
    <p:sldId id="311" r:id="rId55"/>
    <p:sldId id="312" r:id="rId56"/>
    <p:sldId id="326" r:id="rId57"/>
    <p:sldId id="327" r:id="rId58"/>
    <p:sldId id="328" r:id="rId59"/>
    <p:sldId id="313" r:id="rId6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92" autoAdjust="0"/>
  </p:normalViewPr>
  <p:slideViewPr>
    <p:cSldViewPr>
      <p:cViewPr varScale="1">
        <p:scale>
          <a:sx n="64" d="100"/>
          <a:sy n="64" d="100"/>
        </p:scale>
        <p:origin x="-1710" y="-108"/>
      </p:cViewPr>
      <p:guideLst>
        <p:guide orient="horz" pos="2160"/>
        <p:guide pos="2880"/>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72B28783-797D-4A04-9625-7403C3B72C59}" type="datetimeFigureOut">
              <a:rPr lang="ru-RU" smtClean="0"/>
              <a:pPr/>
              <a:t>30.04.2023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94A29A9-B0CD-4443-B5AA-04173AEB6AE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B28783-797D-4A04-9625-7403C3B72C59}" type="datetimeFigureOut">
              <a:rPr lang="ru-RU" smtClean="0"/>
              <a:pPr/>
              <a:t>30.04.2023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4A29A9-B0CD-4443-B5AA-04173AEB6AE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2B28783-797D-4A04-9625-7403C3B72C59}" type="datetimeFigureOut">
              <a:rPr lang="ru-RU" smtClean="0"/>
              <a:pPr/>
              <a:t>30.04.2023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4A29A9-B0CD-4443-B5AA-04173AEB6AE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5BFE346-38B0-4DE4-9B12-3F2AE63772DE}"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AA34E5-B15C-4C56-83C6-C0BED21CC3F4}"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1672349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B96B49-1A67-4A50-86FB-643660EA0D3C}"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E4AE38-E980-4252-841B-4887717EC7EA}"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1713812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4C8C6F5-0687-491E-9B44-4ABAA8D901EE}"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EB6E17-0B55-44CA-9A81-1A164827D7B2}"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2946905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DB5FCE7-3143-4331-AC63-3798F289AD0D}"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692284-23F7-4C28-BED0-6F570DC5A4D4}"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97470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3DCBB5-E7BC-490B-AB09-35970D862AC3}"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280DC4-7A03-4761-BF55-47C5A71126BB}"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1077855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E745D3-7C89-469B-8784-25B53368AC9A}"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3AAD09C-4799-408A-AB4E-AC31138A6C40}"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200899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336862D-CB08-4EFD-8DE1-5E7F40442C7E}"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7284B31-638E-4CB2-9B24-9D8154A776BA}"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1278589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2A12A7-7C18-497B-AF36-B0BF54F76A78}"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8F55A1-2C4F-45A9-9771-3B0A583BAACE}"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3436292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72B28783-797D-4A04-9625-7403C3B72C59}" type="datetimeFigureOut">
              <a:rPr lang="ru-RU" smtClean="0"/>
              <a:pPr/>
              <a:t>30.04.2023</a:t>
            </a:fld>
            <a:endParaRPr lang="ru-RU"/>
          </a:p>
        </p:txBody>
      </p:sp>
      <p:sp>
        <p:nvSpPr>
          <p:cNvPr id="9" name="Номер слайда 8"/>
          <p:cNvSpPr>
            <a:spLocks noGrp="1"/>
          </p:cNvSpPr>
          <p:nvPr>
            <p:ph type="sldNum" sz="quarter" idx="15"/>
          </p:nvPr>
        </p:nvSpPr>
        <p:spPr/>
        <p:txBody>
          <a:bodyPr rtlCol="0"/>
          <a:lstStyle/>
          <a:p>
            <a:fld id="{594A29A9-B0CD-4443-B5AA-04173AEB6AE1}"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7E3CCC-AC76-419C-ADD5-68B40ED9D3C3}"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56C434B-6C30-4782-9887-CEBCA1FFBF7A}"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3256701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E740367-EAA7-44FF-B7C1-CE889DC5B6A5}"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D2F47F-5B7A-4843-8265-F78E7E412CD4}"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22030923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3B3728-7A38-4613-A9CB-10C2A98B4BF9}"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C56E23-553B-4890-9D98-7140FBD7BE77}"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74040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628650" y="365125"/>
            <a:ext cx="7886700" cy="58118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973C1F-7CE8-4335-BD6A-1E5C3BA810D1}"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C9DDDF-4456-4963-BC8A-7CD0980783E0}"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1635310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72B28783-797D-4A04-9625-7403C3B72C59}" type="datetimeFigureOut">
              <a:rPr lang="ru-RU" smtClean="0"/>
              <a:pPr/>
              <a:t>30.04.2023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94A29A9-B0CD-4443-B5AA-04173AEB6AE1}"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72B28783-797D-4A04-9625-7403C3B72C59}" type="datetimeFigureOut">
              <a:rPr lang="ru-RU" smtClean="0"/>
              <a:pPr/>
              <a:t>30.04.2023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4A29A9-B0CD-4443-B5AA-04173AEB6AE1}"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72B28783-797D-4A04-9625-7403C3B72C59}" type="datetimeFigureOut">
              <a:rPr lang="ru-RU" smtClean="0"/>
              <a:pPr/>
              <a:t>30.04.2023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4A29A9-B0CD-4443-B5AA-04173AEB6AE1}"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72B28783-797D-4A04-9625-7403C3B72C59}" type="datetimeFigureOut">
              <a:rPr lang="ru-RU" smtClean="0"/>
              <a:pPr/>
              <a:t>30.04.2023</a:t>
            </a:fld>
            <a:endParaRPr lang="ru-RU"/>
          </a:p>
        </p:txBody>
      </p:sp>
      <p:sp>
        <p:nvSpPr>
          <p:cNvPr id="7" name="Номер слайда 6"/>
          <p:cNvSpPr>
            <a:spLocks noGrp="1"/>
          </p:cNvSpPr>
          <p:nvPr>
            <p:ph type="sldNum" sz="quarter" idx="11"/>
          </p:nvPr>
        </p:nvSpPr>
        <p:spPr/>
        <p:txBody>
          <a:bodyPr rtlCol="0"/>
          <a:lstStyle/>
          <a:p>
            <a:fld id="{594A29A9-B0CD-4443-B5AA-04173AEB6AE1}"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B28783-797D-4A04-9625-7403C3B72C59}" type="datetimeFigureOut">
              <a:rPr lang="ru-RU" smtClean="0"/>
              <a:pPr/>
              <a:t>30.04.2023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4A29A9-B0CD-4443-B5AA-04173AEB6AE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72B28783-797D-4A04-9625-7403C3B72C59}" type="datetimeFigureOut">
              <a:rPr lang="ru-RU" smtClean="0"/>
              <a:pPr/>
              <a:t>30.04.2023</a:t>
            </a:fld>
            <a:endParaRPr lang="ru-RU"/>
          </a:p>
        </p:txBody>
      </p:sp>
      <p:sp>
        <p:nvSpPr>
          <p:cNvPr id="22" name="Номер слайда 21"/>
          <p:cNvSpPr>
            <a:spLocks noGrp="1"/>
          </p:cNvSpPr>
          <p:nvPr>
            <p:ph type="sldNum" sz="quarter" idx="15"/>
          </p:nvPr>
        </p:nvSpPr>
        <p:spPr/>
        <p:txBody>
          <a:bodyPr rtlCol="0"/>
          <a:lstStyle/>
          <a:p>
            <a:fld id="{594A29A9-B0CD-4443-B5AA-04173AEB6AE1}"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72B28783-797D-4A04-9625-7403C3B72C59}" type="datetimeFigureOut">
              <a:rPr lang="ru-RU" smtClean="0"/>
              <a:pPr/>
              <a:t>30.04.2023</a:t>
            </a:fld>
            <a:endParaRPr lang="ru-RU"/>
          </a:p>
        </p:txBody>
      </p:sp>
      <p:sp>
        <p:nvSpPr>
          <p:cNvPr id="18" name="Номер слайда 17"/>
          <p:cNvSpPr>
            <a:spLocks noGrp="1"/>
          </p:cNvSpPr>
          <p:nvPr>
            <p:ph type="sldNum" sz="quarter" idx="11"/>
          </p:nvPr>
        </p:nvSpPr>
        <p:spPr/>
        <p:txBody>
          <a:bodyPr rtlCol="0"/>
          <a:lstStyle/>
          <a:p>
            <a:fld id="{594A29A9-B0CD-4443-B5AA-04173AEB6AE1}"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2B28783-797D-4A04-9625-7403C3B72C59}" type="datetimeFigureOut">
              <a:rPr lang="ru-RU" smtClean="0"/>
              <a:pPr/>
              <a:t>30.04.2023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94A29A9-B0CD-4443-B5AA-04173AEB6AE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08F397A-5C4D-4E23-B028-B5356C9DA498}" type="datetimeFigureOut">
              <a:rPr kumimoji="0" lang="ru-RU"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30.04.2023</a:t>
            </a:fld>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460E0C-184A-4C2F-9EE2-C7274FC85CE7}" type="slidenum">
              <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 xmlns:p14="http://schemas.microsoft.com/office/powerpoint/2010/main" val="347434580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video" Target="NULL" TargetMode="External"/><Relationship Id="rId6" Type="http://schemas.openxmlformats.org/officeDocument/2006/relationships/image" Target="../media/image3.png"/><Relationship Id="rId5"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media" Target="../media/media6.mp3"/><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6.mp3"/></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Рисунок 3"/>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Заставка Что Где Когда">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8208590" y="5750963"/>
            <a:ext cx="609600" cy="609600"/>
          </a:xfrm>
          <a:prstGeom prst="rect">
            <a:avLst/>
          </a:prstGeom>
        </p:spPr>
      </p:pic>
      <p:sp>
        <p:nvSpPr>
          <p:cNvPr id="58369" name="Rectangle 1"/>
          <p:cNvSpPr>
            <a:spLocks noChangeArrowheads="1"/>
          </p:cNvSpPr>
          <p:nvPr/>
        </p:nvSpPr>
        <p:spPr bwMode="auto">
          <a:xfrm>
            <a:off x="1331640" y="1704906"/>
            <a:ext cx="619268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1" i="0" u="none" strike="noStrike" cap="none" normalizeH="0" baseline="0" dirty="0" smtClean="0">
                <a:ln>
                  <a:noFill/>
                </a:ln>
                <a:solidFill>
                  <a:schemeClr val="tx1"/>
                </a:solidFill>
                <a:effectLst/>
                <a:latin typeface="Cambria Math" pitchFamily="18" charset="0"/>
                <a:ea typeface="Cambria Math" pitchFamily="18" charset="0"/>
                <a:cs typeface="Times New Roman" pitchFamily="18" charset="0"/>
              </a:rPr>
              <a:t>Интеллектуальная игра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800" b="1" i="0" u="none" strike="noStrike" cap="none" normalizeH="0" baseline="0" dirty="0" smtClean="0">
                <a:ln>
                  <a:noFill/>
                </a:ln>
                <a:solidFill>
                  <a:schemeClr val="tx1"/>
                </a:solidFill>
                <a:effectLst/>
                <a:latin typeface="Cambria Math" pitchFamily="18" charset="0"/>
                <a:ea typeface="Cambria Math" pitchFamily="18" charset="0"/>
                <a:cs typeface="Times New Roman" pitchFamily="18" charset="0"/>
              </a:rPr>
              <a:t>«Знатоки истории»</a:t>
            </a:r>
            <a:endParaRPr kumimoji="0" lang="ru-RU" sz="4800" b="1" i="0" u="none" strike="noStrike" cap="none" normalizeH="0" baseline="0" dirty="0" smtClean="0">
              <a:ln>
                <a:noFill/>
              </a:ln>
              <a:solidFill>
                <a:schemeClr val="tx1"/>
              </a:solidFill>
              <a:effectLst/>
              <a:latin typeface="Cambria Math" pitchFamily="18" charset="0"/>
              <a:ea typeface="Cambria Math" pitchFamily="18" charset="0"/>
              <a:cs typeface="Arial" pitchFamily="34" charset="0"/>
            </a:endParaRPr>
          </a:p>
        </p:txBody>
      </p:sp>
    </p:spTree>
    <p:extLst>
      <p:ext uri="{BB962C8B-B14F-4D97-AF65-F5344CB8AC3E}">
        <p14:creationId xmlns="" xmlns:p14="http://schemas.microsoft.com/office/powerpoint/2010/main" val="1758441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749"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s://skazachok.ru/wp-content/uploads/2017/01/Apple-.jpg"/>
          <p:cNvPicPr>
            <a:picLocks noChangeAspect="1" noChangeArrowheads="1"/>
          </p:cNvPicPr>
          <p:nvPr/>
        </p:nvPicPr>
        <p:blipFill>
          <a:blip r:embed="rId2" cstate="print"/>
          <a:srcRect/>
          <a:stretch>
            <a:fillRect/>
          </a:stretch>
        </p:blipFill>
        <p:spPr bwMode="auto">
          <a:xfrm>
            <a:off x="467544" y="764704"/>
            <a:ext cx="7620000" cy="5715000"/>
          </a:xfrm>
          <a:prstGeom prst="rect">
            <a:avLst/>
          </a:prstGeom>
          <a:noFill/>
        </p:spPr>
      </p:pic>
      <p:sp>
        <p:nvSpPr>
          <p:cNvPr id="4" name="Прямоугольник 3"/>
          <p:cNvSpPr/>
          <p:nvPr/>
        </p:nvSpPr>
        <p:spPr>
          <a:xfrm>
            <a:off x="467544" y="404665"/>
            <a:ext cx="8280920" cy="1200329"/>
          </a:xfrm>
          <a:prstGeom prst="rect">
            <a:avLst/>
          </a:prstGeom>
        </p:spPr>
        <p:txBody>
          <a:bodyPr wrap="square">
            <a:spAutoFit/>
          </a:bodyPr>
          <a:lstStyle/>
          <a:p>
            <a:r>
              <a:rPr lang="ru-RU" sz="3600" b="1" dirty="0" smtClean="0">
                <a:latin typeface="Calibri Light" pitchFamily="34" charset="0"/>
                <a:cs typeface="Calibri Light" pitchFamily="34" charset="0"/>
              </a:rPr>
              <a:t>Яблоко раздора с надписью «Прекраснейшей»</a:t>
            </a:r>
            <a:endParaRPr lang="ru-RU" sz="3600" b="1" dirty="0">
              <a:latin typeface="Calibri Light" pitchFamily="34" charset="0"/>
              <a:cs typeface="Calibri Light" pitchFamily="34" charset="0"/>
            </a:endParaRPr>
          </a:p>
        </p:txBody>
      </p:sp>
    </p:spTree>
    <p:extLst>
      <p:ext uri="{BB962C8B-B14F-4D97-AF65-F5344CB8AC3E}">
        <p14:creationId xmlns="" xmlns:p14="http://schemas.microsoft.com/office/powerpoint/2010/main" val="3153980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755576" y="260648"/>
            <a:ext cx="7560840" cy="4832092"/>
          </a:xfrm>
          <a:prstGeom prst="rect">
            <a:avLst/>
          </a:prstGeom>
        </p:spPr>
        <p:txBody>
          <a:bodyPr wrap="square">
            <a:spAutoFit/>
          </a:bodyPr>
          <a:lstStyle/>
          <a:p>
            <a:r>
              <a:rPr lang="ru-RU" sz="2800" dirty="0" smtClean="0">
                <a:latin typeface="Calibri Light" pitchFamily="34" charset="0"/>
                <a:cs typeface="Calibri Light" pitchFamily="34" charset="0"/>
              </a:rPr>
              <a:t>Это слово греческого происхождения. В переводе оно означает «пшеница». По мнению одних ученых исследователей, большая куча пшеницы стала прообразом этого древнего архитектурного сооружения, родиной которого считается Египет. По мнению других учёных, это слово произошло от названия поминального пирога из пшеницы конической формы. </a:t>
            </a:r>
            <a:r>
              <a:rPr lang="ru-RU" sz="2800" b="1" dirty="0" smtClean="0">
                <a:latin typeface="Calibri Light" pitchFamily="34" charset="0"/>
                <a:cs typeface="Calibri Light" pitchFamily="34" charset="0"/>
              </a:rPr>
              <a:t>Назовите это архитектурное сооружение</a:t>
            </a:r>
            <a:r>
              <a:rPr lang="ru-RU" sz="2800" dirty="0" smtClean="0">
                <a:latin typeface="Calibri Light" pitchFamily="34" charset="0"/>
                <a:cs typeface="Calibri Light" pitchFamily="34" charset="0"/>
              </a:rPr>
              <a:t>.</a:t>
            </a:r>
          </a:p>
          <a:p>
            <a:endParaRPr lang="ru-RU" sz="2800" dirty="0" smtClean="0"/>
          </a:p>
          <a:p>
            <a:r>
              <a:rPr lang="ru-RU" sz="2800" dirty="0" smtClean="0">
                <a:latin typeface="Calibri Light" panose="020F0302020204030204" pitchFamily="34" charset="0"/>
              </a:rPr>
              <a:t> </a:t>
            </a:r>
          </a:p>
        </p:txBody>
      </p:sp>
      <p:sp>
        <p:nvSpPr>
          <p:cNvPr id="50177" name="Rectangle 1"/>
          <p:cNvSpPr>
            <a:spLocks noChangeArrowheads="1"/>
          </p:cNvSpPr>
          <p:nvPr/>
        </p:nvSpPr>
        <p:spPr bwMode="auto">
          <a:xfrm>
            <a:off x="0" y="74711"/>
            <a:ext cx="22955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54" name="AutoShape 2" descr="https://forumfermer.ru/wp-content/uploads/0/5/c/05cf06054bd62afd9b725af1e22af91d.jpe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611560" y="692696"/>
            <a:ext cx="5904656" cy="1323439"/>
          </a:xfrm>
          <a:prstGeom prst="rect">
            <a:avLst/>
          </a:prstGeom>
        </p:spPr>
        <p:txBody>
          <a:bodyPr wrap="square">
            <a:spAutoFit/>
          </a:bodyPr>
          <a:lstStyle/>
          <a:p>
            <a:r>
              <a:rPr lang="ru-RU" sz="4000" b="1" i="1" dirty="0" smtClean="0">
                <a:latin typeface="Calibri Light" panose="020F0302020204030204" pitchFamily="34" charset="0"/>
              </a:rPr>
              <a:t>    Ответ: </a:t>
            </a:r>
            <a:r>
              <a:rPr lang="ru-RU" sz="4000" b="1" dirty="0" smtClean="0">
                <a:latin typeface="Calibri Light" panose="020F0302020204030204" pitchFamily="34" charset="0"/>
              </a:rPr>
              <a:t>Египетские пирамиды.</a:t>
            </a:r>
            <a:endParaRPr lang="ru-RU" sz="4000" b="1" dirty="0">
              <a:latin typeface="Calibri Light" panose="020F0302020204030204" pitchFamily="34" charset="0"/>
            </a:endParaRPr>
          </a:p>
        </p:txBody>
      </p:sp>
      <p:pic>
        <p:nvPicPr>
          <p:cNvPr id="2" name="Picture 2" descr="https://www.1zoom.ru/big2/361/286213-alexfas01.jpg"/>
          <p:cNvPicPr>
            <a:picLocks noChangeAspect="1" noChangeArrowheads="1"/>
          </p:cNvPicPr>
          <p:nvPr/>
        </p:nvPicPr>
        <p:blipFill>
          <a:blip r:embed="rId3" cstate="print"/>
          <a:srcRect/>
          <a:stretch>
            <a:fillRect/>
          </a:stretch>
        </p:blipFill>
        <p:spPr bwMode="auto">
          <a:xfrm>
            <a:off x="755576" y="3933056"/>
            <a:ext cx="4440493" cy="2664296"/>
          </a:xfrm>
          <a:prstGeom prst="rect">
            <a:avLst/>
          </a:prstGeom>
          <a:noFill/>
        </p:spPr>
      </p:pic>
      <p:pic>
        <p:nvPicPr>
          <p:cNvPr id="7" name="Picture 3" descr="https://agrarii.com/wp-content/uploads/2019/05/rossiyu-vnov-zhdet-bogatyy-urozhay-zerna.jpg"/>
          <p:cNvPicPr>
            <a:picLocks noChangeAspect="1" noChangeArrowheads="1"/>
          </p:cNvPicPr>
          <p:nvPr/>
        </p:nvPicPr>
        <p:blipFill>
          <a:blip r:embed="rId4" cstate="print"/>
          <a:srcRect/>
          <a:stretch>
            <a:fillRect/>
          </a:stretch>
        </p:blipFill>
        <p:spPr bwMode="auto">
          <a:xfrm>
            <a:off x="3923928" y="1412776"/>
            <a:ext cx="4699347" cy="245471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971600" y="1196752"/>
            <a:ext cx="7632848" cy="2492990"/>
          </a:xfrm>
          <a:prstGeom prst="rect">
            <a:avLst/>
          </a:prstGeom>
        </p:spPr>
        <p:txBody>
          <a:bodyPr wrap="square">
            <a:spAutoFit/>
          </a:bodyPr>
          <a:lstStyle/>
          <a:p>
            <a:pPr algn="ctr"/>
            <a:endParaRPr lang="ru-RU" sz="4800" b="1" dirty="0" smtClean="0">
              <a:latin typeface="Calibri Light" panose="020F0302020204030204" pitchFamily="34" charset="0"/>
            </a:endParaRPr>
          </a:p>
          <a:p>
            <a:pPr algn="ctr"/>
            <a:r>
              <a:rPr lang="ru-RU" sz="5400" b="1" dirty="0" smtClean="0">
                <a:latin typeface="Cambria Math" panose="02040503050406030204" pitchFamily="18" charset="0"/>
                <a:ea typeface="Cambria Math" panose="02040503050406030204" pitchFamily="18" charset="0"/>
              </a:rPr>
              <a:t>Конкурс 3. </a:t>
            </a:r>
          </a:p>
          <a:p>
            <a:pPr algn="ctr"/>
            <a:r>
              <a:rPr lang="ru-RU" sz="5400" b="1" dirty="0" smtClean="0">
                <a:latin typeface="Cambria Math" panose="02040503050406030204" pitchFamily="18" charset="0"/>
                <a:ea typeface="Cambria Math" panose="02040503050406030204" pitchFamily="18" charset="0"/>
              </a:rPr>
              <a:t>«Шифровальщики»</a:t>
            </a:r>
            <a:endParaRPr lang="ru-RU" sz="5400" b="1" dirty="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1" name="Rectangle 1"/>
          <p:cNvSpPr>
            <a:spLocks noChangeArrowheads="1"/>
          </p:cNvSpPr>
          <p:nvPr/>
        </p:nvSpPr>
        <p:spPr bwMode="auto">
          <a:xfrm>
            <a:off x="1115616" y="1352138"/>
            <a:ext cx="698477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4000" dirty="0" smtClean="0">
                <a:solidFill>
                  <a:srgbClr val="000000"/>
                </a:solidFill>
                <a:latin typeface="Calibri Light" panose="020F0302020204030204" pitchFamily="34" charset="0"/>
                <a:cs typeface="Arial" pitchFamily="34" charset="0"/>
              </a:rPr>
              <a:t>Вам необходимо расшифровать имена правителей древних государств и назвать страны, где они правили.</a:t>
            </a:r>
            <a:endParaRPr kumimoji="0" lang="ru-RU" sz="4000" i="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579" name="Rectangle 3"/>
          <p:cNvSpPr>
            <a:spLocks noChangeArrowheads="1"/>
          </p:cNvSpPr>
          <p:nvPr/>
        </p:nvSpPr>
        <p:spPr bwMode="auto">
          <a:xfrm>
            <a:off x="1043608" y="568694"/>
            <a:ext cx="756084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Tx/>
              <a:buAutoNum type="arabicPeriod"/>
              <a:tabLst/>
            </a:pPr>
            <a:r>
              <a:rPr kumimoji="0" lang="ru-RU" sz="32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АММХРУАПИ;</a:t>
            </a:r>
          </a:p>
          <a:p>
            <a:pPr marL="514350" marR="0" lvl="0" indent="-514350" algn="l" defTabSz="914400" rtl="0" eaLnBrk="1" fontAlgn="base" latinLnBrk="0" hangingPunct="1">
              <a:lnSpc>
                <a:spcPct val="100000"/>
              </a:lnSpc>
              <a:spcBef>
                <a:spcPct val="0"/>
              </a:spcBef>
              <a:spcAft>
                <a:spcPct val="0"/>
              </a:spcAft>
              <a:buClrTx/>
              <a:buSzTx/>
              <a:buFontTx/>
              <a:buAutoNum type="arabicPeriod"/>
              <a:tabLst/>
            </a:pPr>
            <a:endParaRPr kumimoji="0" lang="ru-RU" sz="32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tabLst/>
            </a:pPr>
            <a:r>
              <a:rPr lang="ru-RU" sz="3200" dirty="0" smtClean="0">
                <a:solidFill>
                  <a:srgbClr val="000000"/>
                </a:solidFill>
                <a:latin typeface="Calibri Light" panose="020F0302020204030204" pitchFamily="34" charset="0"/>
                <a:cs typeface="Arial" pitchFamily="34" charset="0"/>
              </a:rPr>
              <a:t>2. ТАТУХАННОМ;</a:t>
            </a:r>
          </a:p>
          <a:p>
            <a:pPr marL="514350" marR="0" lvl="0" indent="-514350" algn="l" defTabSz="914400" rtl="0" eaLnBrk="1" fontAlgn="base" latinLnBrk="0" hangingPunct="1">
              <a:lnSpc>
                <a:spcPct val="100000"/>
              </a:lnSpc>
              <a:spcBef>
                <a:spcPct val="0"/>
              </a:spcBef>
              <a:spcAft>
                <a:spcPct val="0"/>
              </a:spcAft>
              <a:buClrTx/>
              <a:buSzTx/>
              <a:tabLst/>
            </a:pPr>
            <a:endParaRPr lang="ru-RU" sz="3200" dirty="0" smtClean="0">
              <a:solidFill>
                <a:srgbClr val="000000"/>
              </a:solidFill>
              <a:latin typeface="Calibri Light" panose="020F0302020204030204" pitchFamily="34" charset="0"/>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tabLst/>
            </a:pPr>
            <a:r>
              <a:rPr kumimoji="0" lang="ru-RU" sz="3200" i="0" u="none" strike="noStrike" cap="none" normalizeH="0" baseline="0" dirty="0" smtClean="0">
                <a:ln>
                  <a:noFill/>
                </a:ln>
                <a:solidFill>
                  <a:srgbClr val="000000"/>
                </a:solidFill>
                <a:effectLst/>
                <a:latin typeface="Calibri Light" panose="020F0302020204030204" pitchFamily="34" charset="0"/>
                <a:cs typeface="Arial" pitchFamily="34" charset="0"/>
              </a:rPr>
              <a:t>3. ШАШУБАРПАНАЛ;</a:t>
            </a:r>
          </a:p>
          <a:p>
            <a:pPr marL="514350" marR="0" lvl="0" indent="-514350" algn="l" defTabSz="914400" rtl="0" eaLnBrk="1" fontAlgn="base" latinLnBrk="0" hangingPunct="1">
              <a:lnSpc>
                <a:spcPct val="100000"/>
              </a:lnSpc>
              <a:spcBef>
                <a:spcPct val="0"/>
              </a:spcBef>
              <a:spcAft>
                <a:spcPct val="0"/>
              </a:spcAft>
              <a:buClrTx/>
              <a:buSzTx/>
              <a:tabLst/>
            </a:pPr>
            <a:endParaRPr kumimoji="0" lang="ru-RU" sz="3200" i="0" u="none" strike="noStrike" cap="none" normalizeH="0" baseline="0" dirty="0" smtClean="0">
              <a:ln>
                <a:noFill/>
              </a:ln>
              <a:solidFill>
                <a:srgbClr val="000000"/>
              </a:solidFill>
              <a:effectLst/>
              <a:latin typeface="Calibri Light" panose="020F0302020204030204" pitchFamily="34" charset="0"/>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tabLst/>
            </a:pPr>
            <a:r>
              <a:rPr lang="ru-RU" sz="3200" dirty="0" smtClean="0">
                <a:solidFill>
                  <a:srgbClr val="000000"/>
                </a:solidFill>
                <a:latin typeface="Calibri Light" panose="020F0302020204030204" pitchFamily="34" charset="0"/>
                <a:cs typeface="Arial" pitchFamily="34" charset="0"/>
              </a:rPr>
              <a:t>4. НИНЬ ШУХИАН;</a:t>
            </a:r>
          </a:p>
          <a:p>
            <a:pPr marL="514350" marR="0" lvl="0" indent="-514350" algn="l" defTabSz="914400" rtl="0" eaLnBrk="1" fontAlgn="base" latinLnBrk="0" hangingPunct="1">
              <a:lnSpc>
                <a:spcPct val="100000"/>
              </a:lnSpc>
              <a:spcBef>
                <a:spcPct val="0"/>
              </a:spcBef>
              <a:spcAft>
                <a:spcPct val="0"/>
              </a:spcAft>
              <a:buClrTx/>
              <a:buSzTx/>
              <a:tabLst/>
            </a:pPr>
            <a:endParaRPr lang="ru-RU" sz="3200" dirty="0" smtClean="0">
              <a:solidFill>
                <a:srgbClr val="000000"/>
              </a:solidFill>
              <a:latin typeface="Calibri Light" panose="020F0302020204030204" pitchFamily="34" charset="0"/>
              <a:cs typeface="Arial" pitchFamily="34" charset="0"/>
            </a:endParaRPr>
          </a:p>
          <a:p>
            <a:pPr marL="514350" marR="0" lvl="0" indent="-514350" algn="l" defTabSz="914400" rtl="0" eaLnBrk="1" fontAlgn="base" latinLnBrk="0" hangingPunct="1">
              <a:lnSpc>
                <a:spcPct val="100000"/>
              </a:lnSpc>
              <a:spcBef>
                <a:spcPct val="0"/>
              </a:spcBef>
              <a:spcAft>
                <a:spcPct val="0"/>
              </a:spcAft>
              <a:buClrTx/>
              <a:buSzTx/>
              <a:tabLst/>
            </a:pPr>
            <a:r>
              <a:rPr kumimoji="0" lang="ru-RU" sz="3200" i="0" u="none" strike="noStrike" cap="none" normalizeH="0" baseline="0" dirty="0" smtClean="0">
                <a:ln>
                  <a:noFill/>
                </a:ln>
                <a:solidFill>
                  <a:srgbClr val="000000"/>
                </a:solidFill>
                <a:effectLst/>
                <a:latin typeface="Calibri Light" panose="020F0302020204030204" pitchFamily="34" charset="0"/>
                <a:cs typeface="Arial" pitchFamily="34" charset="0"/>
              </a:rPr>
              <a:t>5. ТОТУМС.</a:t>
            </a:r>
            <a:endParaRPr kumimoji="0" lang="ru-RU" sz="3200" i="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49" name="Rectangle 1"/>
          <p:cNvSpPr>
            <a:spLocks noChangeArrowheads="1"/>
          </p:cNvSpPr>
          <p:nvPr/>
        </p:nvSpPr>
        <p:spPr bwMode="auto">
          <a:xfrm>
            <a:off x="1600623" y="149037"/>
            <a:ext cx="705678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40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Ответ:</a:t>
            </a:r>
            <a:endParaRPr kumimoji="0" lang="ru-RU" sz="3600" b="1"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
        <p:nvSpPr>
          <p:cNvPr id="27650" name="Rectangle 2"/>
          <p:cNvSpPr>
            <a:spLocks noChangeArrowheads="1"/>
          </p:cNvSpPr>
          <p:nvPr/>
        </p:nvSpPr>
        <p:spPr bwMode="auto">
          <a:xfrm>
            <a:off x="1259632" y="1271684"/>
            <a:ext cx="691276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ru-RU" sz="36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Хаммурапи, Вавилонское</a:t>
            </a:r>
            <a:r>
              <a:rPr kumimoji="0" lang="ru-RU" sz="3600" i="0" u="none" strike="noStrike" cap="none" normalizeH="0" dirty="0" smtClean="0">
                <a:ln>
                  <a:noFill/>
                </a:ln>
                <a:solidFill>
                  <a:srgbClr val="000000"/>
                </a:solidFill>
                <a:effectLst/>
                <a:latin typeface="Calibri Light" panose="020F0302020204030204" pitchFamily="34" charset="0"/>
                <a:ea typeface="Times New Roman" pitchFamily="18" charset="0"/>
                <a:cs typeface="Arial" pitchFamily="34" charset="0"/>
              </a:rPr>
              <a:t> царство</a:t>
            </a:r>
            <a:r>
              <a:rPr kumimoji="0" lang="ru-RU" sz="36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ru-RU" sz="36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Тутанхамон, Египет;</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ru-RU" sz="3600" i="0" u="none" strike="noStrike" cap="none" normalizeH="0" baseline="0" dirty="0" err="1" smtClean="0">
                <a:ln>
                  <a:noFill/>
                </a:ln>
                <a:solidFill>
                  <a:srgbClr val="000000"/>
                </a:solidFill>
                <a:effectLst/>
                <a:latin typeface="Calibri Light" panose="020F0302020204030204" pitchFamily="34" charset="0"/>
                <a:ea typeface="Times New Roman" pitchFamily="18" charset="0"/>
                <a:cs typeface="Arial" pitchFamily="34" charset="0"/>
              </a:rPr>
              <a:t>Ашшурбанапал</a:t>
            </a:r>
            <a:r>
              <a:rPr kumimoji="0" lang="ru-RU" sz="36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 Ассирия;</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ru-RU" sz="36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 </a:t>
            </a:r>
            <a:r>
              <a:rPr kumimoji="0" lang="ru-RU" sz="3600" i="0" u="none" strike="noStrike" cap="none" normalizeH="0" baseline="0" dirty="0" err="1" smtClean="0">
                <a:ln>
                  <a:noFill/>
                </a:ln>
                <a:solidFill>
                  <a:srgbClr val="000000"/>
                </a:solidFill>
                <a:effectLst/>
                <a:latin typeface="Calibri Light" panose="020F0302020204030204" pitchFamily="34" charset="0"/>
                <a:ea typeface="Times New Roman" pitchFamily="18" charset="0"/>
                <a:cs typeface="Arial" pitchFamily="34" charset="0"/>
              </a:rPr>
              <a:t>Цинь</a:t>
            </a:r>
            <a:r>
              <a:rPr kumimoji="0" lang="ru-RU" sz="36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 </a:t>
            </a:r>
            <a:r>
              <a:rPr kumimoji="0" lang="ru-RU" sz="3600" i="0" u="none" strike="noStrike" cap="none" normalizeH="0" baseline="0" dirty="0" err="1" smtClean="0">
                <a:ln>
                  <a:noFill/>
                </a:ln>
                <a:solidFill>
                  <a:srgbClr val="000000"/>
                </a:solidFill>
                <a:effectLst/>
                <a:latin typeface="Calibri Light" panose="020F0302020204030204" pitchFamily="34" charset="0"/>
                <a:ea typeface="Times New Roman" pitchFamily="18" charset="0"/>
                <a:cs typeface="Arial" pitchFamily="34" charset="0"/>
              </a:rPr>
              <a:t>Шихуан</a:t>
            </a:r>
            <a:r>
              <a:rPr kumimoji="0" lang="ru-RU" sz="36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 Китай;</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lang="ru-RU" sz="3600" dirty="0" smtClean="0">
                <a:solidFill>
                  <a:srgbClr val="000000"/>
                </a:solidFill>
                <a:latin typeface="Calibri Light" panose="020F0302020204030204" pitchFamily="34" charset="0"/>
                <a:cs typeface="Arial" pitchFamily="34" charset="0"/>
              </a:rPr>
              <a:t>Тутмос, Египет.</a:t>
            </a:r>
            <a:endParaRPr kumimoji="0" lang="ru-RU" sz="3600" i="0" u="none" strike="noStrike" cap="none" normalizeH="0" baseline="0" dirty="0" smtClean="0">
              <a:ln>
                <a:noFill/>
              </a:ln>
              <a:solidFill>
                <a:srgbClr val="FF0000"/>
              </a:solidFill>
              <a:effectLst/>
              <a:latin typeface="Calibri Light" panose="020F03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fsd.multiurok.ru/html/2020/03/23/s_5e78524346ecd/img18.jpg"/>
          <p:cNvPicPr>
            <a:picLocks noChangeAspect="1" noChangeArrowheads="1"/>
          </p:cNvPicPr>
          <p:nvPr/>
        </p:nvPicPr>
        <p:blipFill>
          <a:blip r:embed="rId2" cstate="print"/>
          <a:srcRect/>
          <a:stretch>
            <a:fillRect/>
          </a:stretch>
        </p:blipFill>
        <p:spPr bwMode="auto">
          <a:xfrm>
            <a:off x="395536" y="260648"/>
            <a:ext cx="8280920" cy="6336704"/>
          </a:xfrm>
          <a:prstGeom prst="rect">
            <a:avLst/>
          </a:prstGeom>
          <a:noFill/>
        </p:spPr>
      </p:pic>
    </p:spTree>
    <p:extLst>
      <p:ext uri="{BB962C8B-B14F-4D97-AF65-F5344CB8AC3E}">
        <p14:creationId xmlns="" xmlns:p14="http://schemas.microsoft.com/office/powerpoint/2010/main" val="3119497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5" name="Rectangle 1"/>
          <p:cNvSpPr>
            <a:spLocks noChangeArrowheads="1"/>
          </p:cNvSpPr>
          <p:nvPr/>
        </p:nvSpPr>
        <p:spPr bwMode="auto">
          <a:xfrm>
            <a:off x="1043608" y="2639977"/>
            <a:ext cx="770485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ru-RU" altLang="zh-CN" sz="2800" i="0" u="none" strike="noStrike" cap="none" normalizeH="0" baseline="0" dirty="0" smtClean="0">
              <a:ln>
                <a:noFill/>
              </a:ln>
              <a:solidFill>
                <a:schemeClr val="tx1"/>
              </a:solidFill>
              <a:effectLst/>
              <a:latin typeface="Calibri Light" panose="020F0302020204030204"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endParaRPr kumimoji="0" lang="ru-RU" altLang="zh-CN" sz="2800" i="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
        <p:nvSpPr>
          <p:cNvPr id="4" name="Прямоугольник 3"/>
          <p:cNvSpPr/>
          <p:nvPr/>
        </p:nvSpPr>
        <p:spPr>
          <a:xfrm>
            <a:off x="1187624" y="620688"/>
            <a:ext cx="6768752" cy="5509200"/>
          </a:xfrm>
          <a:prstGeom prst="rect">
            <a:avLst/>
          </a:prstGeom>
        </p:spPr>
        <p:txBody>
          <a:bodyPr wrap="square">
            <a:spAutoFit/>
          </a:bodyPr>
          <a:lstStyle/>
          <a:p>
            <a:r>
              <a:rPr lang="ru-RU" sz="3200" dirty="0" smtClean="0">
                <a:latin typeface="Calibri Light" pitchFamily="34" charset="0"/>
                <a:cs typeface="Calibri Light" pitchFamily="34" charset="0"/>
              </a:rPr>
              <a:t>В черном ящике находится то, без чего не обходится сегодня каждый из нас. А появилось это в Древнем Китае. Изготавливали это следующим образом: в котле варили массу из измельченных тряпок, бамбука и коры деревьев. Затем сеткой черпали слой полужидкой массы и высушивали. </a:t>
            </a:r>
          </a:p>
          <a:p>
            <a:r>
              <a:rPr lang="ru-RU" sz="3200" b="1" dirty="0" smtClean="0">
                <a:latin typeface="Calibri Light" pitchFamily="34" charset="0"/>
                <a:cs typeface="Calibri Light" pitchFamily="34" charset="0"/>
              </a:rPr>
              <a:t>Внимание вопрос: что находится в черном ящике? </a:t>
            </a:r>
            <a:endParaRPr lang="ru-RU" sz="3200" b="1" dirty="0">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catherineasquithgallery.com/uploads/posts/2021-03/1614605046_41-p-bumaga-na-belom-fone-45.jpg"/>
          <p:cNvPicPr>
            <a:picLocks noChangeAspect="1" noChangeArrowheads="1"/>
          </p:cNvPicPr>
          <p:nvPr/>
        </p:nvPicPr>
        <p:blipFill>
          <a:blip r:embed="rId2" cstate="print"/>
          <a:srcRect/>
          <a:stretch>
            <a:fillRect/>
          </a:stretch>
        </p:blipFill>
        <p:spPr bwMode="auto">
          <a:xfrm>
            <a:off x="1331640" y="911782"/>
            <a:ext cx="6696744" cy="5505042"/>
          </a:xfrm>
          <a:prstGeom prst="rect">
            <a:avLst/>
          </a:prstGeom>
          <a:noFill/>
        </p:spPr>
      </p:pic>
      <p:sp>
        <p:nvSpPr>
          <p:cNvPr id="4" name="Прямоугольник 3"/>
          <p:cNvSpPr/>
          <p:nvPr/>
        </p:nvSpPr>
        <p:spPr>
          <a:xfrm>
            <a:off x="323528" y="188640"/>
            <a:ext cx="5688632" cy="646331"/>
          </a:xfrm>
          <a:prstGeom prst="rect">
            <a:avLst/>
          </a:prstGeom>
        </p:spPr>
        <p:txBody>
          <a:bodyPr wrap="square">
            <a:spAutoFit/>
          </a:bodyPr>
          <a:lstStyle/>
          <a:p>
            <a:r>
              <a:rPr lang="ru-RU" sz="3600" dirty="0" smtClean="0">
                <a:latin typeface="Calibri Light" pitchFamily="34" charset="0"/>
                <a:cs typeface="Calibri Light" pitchFamily="34" charset="0"/>
              </a:rPr>
              <a:t>Бумага</a:t>
            </a:r>
            <a:endParaRPr lang="ru-RU" sz="3600" dirty="0">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539552" y="1196752"/>
            <a:ext cx="8064896" cy="3416320"/>
          </a:xfrm>
          <a:prstGeom prst="rect">
            <a:avLst/>
          </a:prstGeom>
        </p:spPr>
        <p:txBody>
          <a:bodyPr wrap="square">
            <a:spAutoFit/>
          </a:bodyPr>
          <a:lstStyle/>
          <a:p>
            <a:pPr algn="ctr"/>
            <a:endParaRPr lang="ru-RU" sz="5400" b="1" dirty="0" smtClean="0">
              <a:latin typeface="Calibri Light" panose="020F0302020204030204" pitchFamily="34" charset="0"/>
            </a:endParaRPr>
          </a:p>
          <a:p>
            <a:pPr algn="ctr"/>
            <a:r>
              <a:rPr lang="ru-RU" sz="5400" b="1" dirty="0" smtClean="0">
                <a:latin typeface="Cambria Math" panose="02040503050406030204" pitchFamily="18" charset="0"/>
                <a:ea typeface="Cambria Math" panose="02040503050406030204" pitchFamily="18" charset="0"/>
              </a:rPr>
              <a:t>Конкурс 1.</a:t>
            </a:r>
          </a:p>
          <a:p>
            <a:pPr algn="ctr"/>
            <a:r>
              <a:rPr lang="ru-RU" sz="5400" b="1" dirty="0" smtClean="0">
                <a:latin typeface="Cambria Math" panose="02040503050406030204" pitchFamily="18" charset="0"/>
                <a:ea typeface="Cambria Math" panose="02040503050406030204" pitchFamily="18" charset="0"/>
              </a:rPr>
              <a:t> </a:t>
            </a:r>
            <a:r>
              <a:rPr lang="ru-RU" sz="5400" b="1" dirty="0">
                <a:latin typeface="Cambria Math" panose="02040503050406030204" pitchFamily="18" charset="0"/>
                <a:ea typeface="Cambria Math" panose="02040503050406030204" pitchFamily="18" charset="0"/>
              </a:rPr>
              <a:t>«Заплутавший </a:t>
            </a:r>
            <a:r>
              <a:rPr lang="ru-RU" sz="5400" b="1" dirty="0" smtClean="0">
                <a:latin typeface="Cambria Math" panose="02040503050406030204" pitchFamily="18" charset="0"/>
                <a:ea typeface="Cambria Math" panose="02040503050406030204" pitchFamily="18" charset="0"/>
              </a:rPr>
              <a:t>путешественник</a:t>
            </a:r>
            <a:r>
              <a:rPr lang="ru-RU" sz="5400" b="1" dirty="0">
                <a:latin typeface="Cambria Math" panose="02040503050406030204" pitchFamily="18" charset="0"/>
                <a:ea typeface="Cambria Math" panose="02040503050406030204"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899592" y="1700808"/>
            <a:ext cx="7272807" cy="1754326"/>
          </a:xfrm>
          <a:prstGeom prst="rect">
            <a:avLst/>
          </a:prstGeom>
        </p:spPr>
        <p:txBody>
          <a:bodyPr wrap="square">
            <a:spAutoFit/>
          </a:bodyPr>
          <a:lstStyle/>
          <a:p>
            <a:pPr algn="ctr"/>
            <a:r>
              <a:rPr lang="ru-RU" sz="5400" b="1" dirty="0" smtClean="0">
                <a:latin typeface="Cambria Math" panose="02040503050406030204" pitchFamily="18" charset="0"/>
                <a:ea typeface="Cambria Math" panose="02040503050406030204" pitchFamily="18" charset="0"/>
              </a:rPr>
              <a:t>Конкурс капитанов 5. </a:t>
            </a:r>
          </a:p>
          <a:p>
            <a:pPr algn="ctr"/>
            <a:r>
              <a:rPr lang="ru-RU" sz="5400" b="1" dirty="0" smtClean="0">
                <a:latin typeface="Cambria Math" panose="02040503050406030204" pitchFamily="18" charset="0"/>
                <a:ea typeface="Cambria Math" panose="02040503050406030204" pitchFamily="18" charset="0"/>
              </a:rPr>
              <a:t>«Блеф клуб» </a:t>
            </a:r>
            <a:endParaRPr lang="ru-RU" sz="5400" dirty="0">
              <a:latin typeface="Cambria Math" panose="02040503050406030204" pitchFamily="18" charset="0"/>
              <a:ea typeface="Cambria Math" panose="02040503050406030204" pitchFamily="18" charset="0"/>
            </a:endParaRPr>
          </a:p>
        </p:txBody>
      </p:sp>
    </p:spTree>
    <p:extLst>
      <p:ext uri="{BB962C8B-B14F-4D97-AF65-F5344CB8AC3E}">
        <p14:creationId xmlns="" xmlns:p14="http://schemas.microsoft.com/office/powerpoint/2010/main" val="3954145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043608" y="476672"/>
            <a:ext cx="7776864" cy="5830314"/>
          </a:xfrm>
          <a:prstGeom prst="rect">
            <a:avLst/>
          </a:prstGeom>
        </p:spPr>
        <p:txBody>
          <a:bodyPr wrap="square">
            <a:spAutoFit/>
          </a:bodyPr>
          <a:lstStyle/>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Верите </a:t>
            </a:r>
            <a:r>
              <a:rPr lang="ru-RU" sz="3200" dirty="0">
                <a:solidFill>
                  <a:srgbClr val="000000"/>
                </a:solidFill>
                <a:latin typeface="Calibri Light" panose="020F0302020204030204" pitchFamily="34" charset="0"/>
                <a:ea typeface="Calibri" panose="020F0502020204030204" pitchFamily="34" charset="0"/>
                <a:cs typeface="Times New Roman" panose="02020603050405020304" pitchFamily="18" charset="0"/>
              </a:rPr>
              <a:t>ли </a:t>
            </a: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Вы, что: </a:t>
            </a: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1. В долине Нила, севернее порогов жили персы?</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2. Население Китая делилось на касты?</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3. Главным занятием спартанцев было военное дело?</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4. Китайцы изобрели шахматы?</a:t>
            </a:r>
          </a:p>
          <a:p>
            <a:pPr>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5. Первые Олимпийские игры состоялись в 776 г. до н.э.</a:t>
            </a:r>
            <a:endParaRPr lang="ru-RU" sz="3200"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748471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187624" y="764704"/>
            <a:ext cx="7344816" cy="4569456"/>
          </a:xfrm>
          <a:prstGeom prst="rect">
            <a:avLst/>
          </a:prstGeom>
        </p:spPr>
        <p:txBody>
          <a:bodyPr wrap="square">
            <a:spAutoFit/>
          </a:bodyPr>
          <a:lstStyle/>
          <a:p>
            <a:pPr lvl="0">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6. Основателем Рима был Ромул?</a:t>
            </a:r>
            <a:endParaRPr lang="ru-RU" sz="32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7. Марафонская битва была между персами и греками?</a:t>
            </a:r>
            <a:endParaRPr lang="ru-RU" sz="32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lvl="0">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8. Ганнибал выиграл битву при Каннах?</a:t>
            </a:r>
          </a:p>
          <a:p>
            <a:pPr lvl="0">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9. Индийцы выращивали хлопок?</a:t>
            </a:r>
          </a:p>
          <a:p>
            <a:pPr lvl="0">
              <a:lnSpc>
                <a:spcPct val="115000"/>
              </a:lnSpc>
              <a:spcAft>
                <a:spcPts val="1000"/>
              </a:spcAft>
            </a:pP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10. Карфаген располагался на Балканском </a:t>
            </a:r>
            <a:r>
              <a:rPr lang="ru-RU" sz="3200" dirty="0" err="1"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по-ве</a:t>
            </a:r>
            <a:r>
              <a:rPr lang="ru-RU" sz="32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a:t>
            </a:r>
            <a:endParaRPr lang="ru-RU" sz="32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54540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115616" y="476673"/>
            <a:ext cx="7344816" cy="6215035"/>
          </a:xfrm>
          <a:prstGeom prst="rect">
            <a:avLst/>
          </a:prstGeom>
        </p:spPr>
        <p:txBody>
          <a:bodyPr wrap="square">
            <a:spAutoFit/>
          </a:bodyPr>
          <a:lstStyle/>
          <a:p>
            <a:pPr>
              <a:lnSpc>
                <a:spcPct val="115000"/>
              </a:lnSpc>
              <a:spcAft>
                <a:spcPts val="1000"/>
              </a:spcAft>
            </a:pPr>
            <a:r>
              <a:rPr lang="ru-RU" sz="31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1. НЕТ           10. НЕТ                                        </a:t>
            </a:r>
            <a:endParaRPr lang="ru-RU" sz="3100" dirty="0" smtClean="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1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2. НЕТ</a:t>
            </a:r>
            <a:endParaRPr lang="ru-RU" sz="31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1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3. ДА</a:t>
            </a:r>
            <a:endParaRPr lang="ru-RU" sz="31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1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4. НЕТ</a:t>
            </a:r>
            <a:endParaRPr lang="ru-RU" sz="3100" dirty="0">
              <a:latin typeface="Calibri Light" panose="020F03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ru-RU" sz="31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5. ДА</a:t>
            </a:r>
          </a:p>
          <a:p>
            <a:pPr>
              <a:lnSpc>
                <a:spcPct val="115000"/>
              </a:lnSpc>
              <a:spcAft>
                <a:spcPts val="1000"/>
              </a:spcAft>
            </a:pPr>
            <a:r>
              <a:rPr lang="ru-RU" sz="31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6. ДА</a:t>
            </a:r>
          </a:p>
          <a:p>
            <a:pPr>
              <a:lnSpc>
                <a:spcPct val="115000"/>
              </a:lnSpc>
              <a:spcAft>
                <a:spcPts val="1000"/>
              </a:spcAft>
            </a:pPr>
            <a:r>
              <a:rPr lang="ru-RU" sz="31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7. ДА</a:t>
            </a:r>
          </a:p>
          <a:p>
            <a:pPr>
              <a:lnSpc>
                <a:spcPct val="115000"/>
              </a:lnSpc>
              <a:spcAft>
                <a:spcPts val="1000"/>
              </a:spcAft>
            </a:pPr>
            <a:r>
              <a:rPr lang="ru-RU" sz="31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8. ДА</a:t>
            </a:r>
          </a:p>
          <a:p>
            <a:pPr>
              <a:lnSpc>
                <a:spcPct val="115000"/>
              </a:lnSpc>
              <a:spcAft>
                <a:spcPts val="1000"/>
              </a:spcAft>
            </a:pPr>
            <a:r>
              <a:rPr lang="ru-RU" sz="3100" dirty="0" smtClean="0">
                <a:solidFill>
                  <a:srgbClr val="000000"/>
                </a:solidFill>
                <a:latin typeface="Calibri Light" panose="020F0302020204030204" pitchFamily="34" charset="0"/>
                <a:ea typeface="Calibri" panose="020F0502020204030204" pitchFamily="34" charset="0"/>
                <a:cs typeface="Times New Roman" panose="02020603050405020304" pitchFamily="18" charset="0"/>
              </a:rPr>
              <a:t>9. ДА</a:t>
            </a:r>
            <a:endParaRPr lang="ru-RU" sz="3100" dirty="0">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0492565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467544" y="1628800"/>
            <a:ext cx="8280920" cy="1754326"/>
          </a:xfrm>
          <a:prstGeom prst="rect">
            <a:avLst/>
          </a:prstGeom>
        </p:spPr>
        <p:txBody>
          <a:bodyPr wrap="square">
            <a:spAutoFit/>
          </a:bodyPr>
          <a:lstStyle/>
          <a:p>
            <a:pPr algn="ctr"/>
            <a:r>
              <a:rPr lang="ru-RU" sz="5400" b="1" dirty="0" smtClean="0">
                <a:latin typeface="Cambria Math" panose="02040503050406030204" pitchFamily="18" charset="0"/>
                <a:ea typeface="Cambria Math" panose="02040503050406030204" pitchFamily="18" charset="0"/>
              </a:rPr>
              <a:t>Конкурс 6.  «Архитектурный»</a:t>
            </a:r>
            <a:endParaRPr lang="ru-RU" sz="5400" b="1" dirty="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673" name="Rectangle 1"/>
          <p:cNvSpPr>
            <a:spLocks noChangeArrowheads="1"/>
          </p:cNvSpPr>
          <p:nvPr/>
        </p:nvSpPr>
        <p:spPr bwMode="auto">
          <a:xfrm>
            <a:off x="899592" y="436458"/>
            <a:ext cx="712879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Укажите название архитектурного памятника и страну, где он находится(</a:t>
            </a:r>
            <a:r>
              <a:rPr kumimoji="0" lang="ru-RU" sz="2800" i="0" u="none" strike="noStrike" cap="none" normalizeH="0" baseline="0" dirty="0" err="1" smtClean="0">
                <a:ln>
                  <a:noFill/>
                </a:ln>
                <a:solidFill>
                  <a:srgbClr val="000000"/>
                </a:solidFill>
                <a:effectLst/>
                <a:latin typeface="Calibri Light" panose="020F0302020204030204" pitchFamily="34" charset="0"/>
                <a:ea typeface="Times New Roman" pitchFamily="18" charset="0"/>
                <a:cs typeface="Arial" pitchFamily="34" charset="0"/>
              </a:rPr>
              <a:t>лся</a:t>
            </a:r>
            <a:r>
              <a:rPr kumimoji="0" lang="ru-RU" sz="2800" i="0" u="none" strike="noStrike" cap="none" normalizeH="0" baseline="0" dirty="0" smtClean="0">
                <a:ln>
                  <a:noFill/>
                </a:ln>
                <a:solidFill>
                  <a:srgbClr val="000000"/>
                </a:solidFill>
                <a:effectLst/>
                <a:latin typeface="Calibri Light" panose="020F0302020204030204"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ru-RU" sz="2800" dirty="0" smtClean="0">
                <a:solidFill>
                  <a:srgbClr val="000000"/>
                </a:solidFill>
                <a:latin typeface="Arial" pitchFamily="34" charset="0"/>
                <a:cs typeface="Arial" pitchFamily="34" charset="0"/>
              </a:rPr>
              <a:t>1.</a:t>
            </a:r>
            <a:endParaRPr kumimoji="0" lang="ru-RU" sz="2800" i="0" u="none" strike="noStrike" cap="none" normalizeH="0" baseline="0" dirty="0" smtClean="0">
              <a:ln>
                <a:noFill/>
              </a:ln>
              <a:solidFill>
                <a:schemeClr val="tx1"/>
              </a:solidFill>
              <a:effectLst/>
              <a:latin typeface="Arial" pitchFamily="34" charset="0"/>
              <a:cs typeface="Arial" pitchFamily="34" charset="0"/>
            </a:endParaRPr>
          </a:p>
        </p:txBody>
      </p:sp>
      <p:pic>
        <p:nvPicPr>
          <p:cNvPr id="33798" name="Picture 6" descr="https://i.pinimg.com/originals/19/5f/39/195f39b15281a186313614c0e536f2ae.jpg"/>
          <p:cNvPicPr>
            <a:picLocks noChangeAspect="1" noChangeArrowheads="1"/>
          </p:cNvPicPr>
          <p:nvPr/>
        </p:nvPicPr>
        <p:blipFill>
          <a:blip r:embed="rId3" cstate="print"/>
          <a:srcRect/>
          <a:stretch>
            <a:fillRect/>
          </a:stretch>
        </p:blipFill>
        <p:spPr bwMode="auto">
          <a:xfrm>
            <a:off x="1403648" y="1412776"/>
            <a:ext cx="7272808" cy="511256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251520" y="262226"/>
            <a:ext cx="60486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a:t>
            </a:r>
            <a:endParaRPr kumimoji="0" lang="ru-RU" sz="3200" i="0" u="none" strike="noStrike" cap="none" normalizeH="0" baseline="0" dirty="0" smtClean="0">
              <a:ln>
                <a:noFill/>
              </a:ln>
              <a:solidFill>
                <a:schemeClr val="tx1"/>
              </a:solidFill>
              <a:effectLst/>
              <a:latin typeface="Arial" pitchFamily="34" charset="0"/>
              <a:cs typeface="Arial" pitchFamily="34" charset="0"/>
            </a:endParaRPr>
          </a:p>
        </p:txBody>
      </p:sp>
      <p:pic>
        <p:nvPicPr>
          <p:cNvPr id="32770" name="Picture 2" descr="https://image.geo.de/30142724/t/3_/v4/w960/r0/-/leuchtturm-alexandria-weltwunder-extra68-png--81264-.jpg"/>
          <p:cNvPicPr>
            <a:picLocks noChangeAspect="1" noChangeArrowheads="1"/>
          </p:cNvPicPr>
          <p:nvPr/>
        </p:nvPicPr>
        <p:blipFill>
          <a:blip r:embed="rId2" cstate="print"/>
          <a:srcRect/>
          <a:stretch>
            <a:fillRect/>
          </a:stretch>
        </p:blipFill>
        <p:spPr bwMode="auto">
          <a:xfrm>
            <a:off x="1331640" y="332656"/>
            <a:ext cx="6624736" cy="626469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23528" y="203175"/>
            <a:ext cx="756084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3.</a:t>
            </a:r>
            <a:endParaRPr kumimoji="0" lang="ru-RU" sz="3200" i="0" u="none" strike="noStrike" cap="none" normalizeH="0" baseline="0" dirty="0" smtClean="0">
              <a:ln>
                <a:noFill/>
              </a:ln>
              <a:solidFill>
                <a:schemeClr val="tx1"/>
              </a:solidFill>
              <a:effectLst/>
              <a:latin typeface="Arial" pitchFamily="34" charset="0"/>
              <a:cs typeface="Arial" pitchFamily="34" charset="0"/>
            </a:endParaRPr>
          </a:p>
        </p:txBody>
      </p:sp>
      <p:pic>
        <p:nvPicPr>
          <p:cNvPr id="31746" name="Picture 2" descr="https://cdn.fishki.net/upload/post/2023/01/26/4346463/9006eb3f4a192926c4af418d6ae8e067.jpg"/>
          <p:cNvPicPr>
            <a:picLocks noChangeAspect="1" noChangeArrowheads="1"/>
          </p:cNvPicPr>
          <p:nvPr/>
        </p:nvPicPr>
        <p:blipFill>
          <a:blip r:embed="rId2" cstate="print"/>
          <a:srcRect/>
          <a:stretch>
            <a:fillRect/>
          </a:stretch>
        </p:blipFill>
        <p:spPr bwMode="auto">
          <a:xfrm>
            <a:off x="467544" y="1052736"/>
            <a:ext cx="8352928" cy="547260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s://ogorodniku.com/uploads/posts/2023-01/1673114258_ogorodniku-com-p-vorota-ishtar-v-vavilone-foto-11.jpg"/>
          <p:cNvPicPr>
            <a:picLocks noChangeAspect="1" noChangeArrowheads="1"/>
          </p:cNvPicPr>
          <p:nvPr/>
        </p:nvPicPr>
        <p:blipFill>
          <a:blip r:embed="rId2" cstate="print"/>
          <a:srcRect/>
          <a:stretch>
            <a:fillRect/>
          </a:stretch>
        </p:blipFill>
        <p:spPr bwMode="auto">
          <a:xfrm>
            <a:off x="539552" y="723378"/>
            <a:ext cx="8136904" cy="5801966"/>
          </a:xfrm>
          <a:prstGeom prst="rect">
            <a:avLst/>
          </a:prstGeom>
          <a:noFill/>
        </p:spPr>
      </p:pic>
      <p:sp>
        <p:nvSpPr>
          <p:cNvPr id="3" name="Прямоугольник 2"/>
          <p:cNvSpPr/>
          <p:nvPr/>
        </p:nvSpPr>
        <p:spPr>
          <a:xfrm>
            <a:off x="323528" y="188640"/>
            <a:ext cx="4436985" cy="646331"/>
          </a:xfrm>
          <a:prstGeom prst="rect">
            <a:avLst/>
          </a:prstGeom>
        </p:spPr>
        <p:txBody>
          <a:bodyPr wrap="square">
            <a:spAutoFit/>
          </a:bodyPr>
          <a:lstStyle/>
          <a:p>
            <a:pPr lvl="0" fontAlgn="base">
              <a:spcBef>
                <a:spcPct val="0"/>
              </a:spcBef>
              <a:spcAft>
                <a:spcPct val="0"/>
              </a:spcAft>
            </a:pPr>
            <a:r>
              <a:rPr lang="ru-RU" sz="3600" dirty="0" smtClean="0">
                <a:solidFill>
                  <a:srgbClr val="000000"/>
                </a:solidFill>
                <a:latin typeface="Arial" pitchFamily="34" charset="0"/>
                <a:ea typeface="Times New Roman" pitchFamily="18" charset="0"/>
                <a:cs typeface="Arial" pitchFamily="34" charset="0"/>
              </a:rPr>
              <a:t>4.</a:t>
            </a:r>
            <a:endParaRPr lang="ru-RU" sz="3600" dirty="0" smtClean="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8136904" cy="4401205"/>
          </a:xfrm>
          <a:prstGeom prst="rect">
            <a:avLst/>
          </a:prstGeom>
        </p:spPr>
        <p:txBody>
          <a:bodyPr wrap="square">
            <a:spAutoFit/>
          </a:bodyPr>
          <a:lstStyle/>
          <a:p>
            <a:r>
              <a:rPr lang="ru-RU" sz="4000" b="1" i="1" dirty="0" smtClean="0">
                <a:latin typeface="Cambria Math" pitchFamily="18" charset="0"/>
                <a:ea typeface="Cambria Math" pitchFamily="18" charset="0"/>
              </a:rPr>
              <a:t>Ответ:</a:t>
            </a:r>
          </a:p>
          <a:p>
            <a:endParaRPr lang="ru-RU" sz="4000" b="1" i="1" dirty="0" smtClean="0">
              <a:latin typeface="Cambria Math" pitchFamily="18" charset="0"/>
              <a:ea typeface="Cambria Math" pitchFamily="18" charset="0"/>
            </a:endParaRPr>
          </a:p>
          <a:p>
            <a:r>
              <a:rPr lang="ru-RU" sz="4000" dirty="0" smtClean="0">
                <a:latin typeface="Cambria Math" pitchFamily="18" charset="0"/>
                <a:ea typeface="Cambria Math" pitchFamily="18" charset="0"/>
              </a:rPr>
              <a:t>1.Колизей </a:t>
            </a:r>
            <a:r>
              <a:rPr lang="ru-RU" sz="4000" dirty="0" smtClean="0">
                <a:latin typeface="Cambria Math" pitchFamily="18" charset="0"/>
                <a:ea typeface="Cambria Math" pitchFamily="18" charset="0"/>
              </a:rPr>
              <a:t>(Амфитеатр), Рим </a:t>
            </a:r>
          </a:p>
          <a:p>
            <a:r>
              <a:rPr lang="ru-RU" sz="4000" dirty="0" smtClean="0">
                <a:latin typeface="Cambria Math" pitchFamily="18" charset="0"/>
                <a:ea typeface="Cambria Math" pitchFamily="18" charset="0"/>
              </a:rPr>
              <a:t>2. Александрийский маяк, Египет</a:t>
            </a:r>
          </a:p>
          <a:p>
            <a:r>
              <a:rPr lang="ru-RU" sz="4000" dirty="0" smtClean="0">
                <a:latin typeface="Cambria Math" pitchFamily="18" charset="0"/>
                <a:ea typeface="Cambria Math" pitchFamily="18" charset="0"/>
              </a:rPr>
              <a:t>3. Великая китайская стена, Китай</a:t>
            </a:r>
          </a:p>
          <a:p>
            <a:r>
              <a:rPr lang="ru-RU" sz="4000" dirty="0" smtClean="0">
                <a:latin typeface="Cambria Math" pitchFamily="18" charset="0"/>
                <a:ea typeface="Cambria Math" pitchFamily="18" charset="0"/>
              </a:rPr>
              <a:t>4. Ворота богини </a:t>
            </a:r>
            <a:r>
              <a:rPr lang="ru-RU" sz="4000" dirty="0" err="1" smtClean="0">
                <a:latin typeface="Cambria Math" pitchFamily="18" charset="0"/>
                <a:ea typeface="Cambria Math" pitchFamily="18" charset="0"/>
              </a:rPr>
              <a:t>Иштар</a:t>
            </a:r>
            <a:r>
              <a:rPr lang="ru-RU" sz="4000" dirty="0" smtClean="0">
                <a:latin typeface="Cambria Math" pitchFamily="18" charset="0"/>
                <a:ea typeface="Cambria Math" pitchFamily="18" charset="0"/>
              </a:rPr>
              <a:t>, Вавилон.</a:t>
            </a:r>
            <a:endParaRPr lang="ru-RU" sz="4000" dirty="0">
              <a:latin typeface="Cambria Math" pitchFamily="18" charset="0"/>
              <a:ea typeface="Cambria Math"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043608" y="260648"/>
            <a:ext cx="7200800" cy="5570756"/>
          </a:xfrm>
          <a:prstGeom prst="rect">
            <a:avLst/>
          </a:prstGeom>
        </p:spPr>
        <p:txBody>
          <a:bodyPr wrap="square">
            <a:spAutoFit/>
          </a:bodyPr>
          <a:lstStyle/>
          <a:p>
            <a:endParaRPr lang="ru-RU" sz="3600" b="1" dirty="0" smtClean="0">
              <a:solidFill>
                <a:srgbClr val="FF0000"/>
              </a:solidFill>
            </a:endParaRPr>
          </a:p>
          <a:p>
            <a:r>
              <a:rPr lang="ru-RU" sz="3200" dirty="0" smtClean="0">
                <a:latin typeface="Calibri Light" panose="020F0302020204030204" pitchFamily="34" charset="0"/>
              </a:rPr>
              <a:t>1. Кто </a:t>
            </a:r>
            <a:r>
              <a:rPr lang="ru-RU" sz="3200" dirty="0">
                <a:latin typeface="Calibri Light" panose="020F0302020204030204" pitchFamily="34" charset="0"/>
              </a:rPr>
              <a:t>из нас не мечтает </a:t>
            </a:r>
            <a:r>
              <a:rPr lang="ru-RU" sz="3200" dirty="0" smtClean="0">
                <a:latin typeface="Calibri Light" panose="020F0302020204030204" pitchFamily="34" charset="0"/>
              </a:rPr>
              <a:t>о путешествиях! </a:t>
            </a:r>
          </a:p>
          <a:p>
            <a:r>
              <a:rPr lang="ru-RU" sz="3200" dirty="0" smtClean="0">
                <a:latin typeface="Calibri Light" panose="020F0302020204030204" pitchFamily="34" charset="0"/>
              </a:rPr>
              <a:t>Новые страны, острова, земли, города! </a:t>
            </a:r>
          </a:p>
          <a:p>
            <a:r>
              <a:rPr lang="ru-RU" sz="3200" dirty="0" smtClean="0">
                <a:latin typeface="Calibri Light" panose="020F0302020204030204" pitchFamily="34" charset="0"/>
              </a:rPr>
              <a:t>Но </a:t>
            </a:r>
            <a:r>
              <a:rPr lang="ru-RU" sz="3200" dirty="0">
                <a:latin typeface="Calibri Light" panose="020F0302020204030204" pitchFamily="34" charset="0"/>
              </a:rPr>
              <a:t>путешествия- это не только открытия</a:t>
            </a:r>
            <a:r>
              <a:rPr lang="ru-RU" sz="3200" dirty="0" smtClean="0">
                <a:latin typeface="Calibri Light" panose="020F0302020204030204" pitchFamily="34" charset="0"/>
              </a:rPr>
              <a:t>, это </a:t>
            </a:r>
            <a:r>
              <a:rPr lang="ru-RU" sz="3200" dirty="0">
                <a:latin typeface="Calibri Light" panose="020F0302020204030204" pitchFamily="34" charset="0"/>
              </a:rPr>
              <a:t>трудности</a:t>
            </a:r>
            <a:r>
              <a:rPr lang="ru-RU" sz="3200" dirty="0" smtClean="0">
                <a:latin typeface="Calibri Light" panose="020F0302020204030204" pitchFamily="34" charset="0"/>
              </a:rPr>
              <a:t>, необходимость </a:t>
            </a:r>
            <a:r>
              <a:rPr lang="ru-RU" sz="3200" dirty="0">
                <a:latin typeface="Calibri Light" panose="020F0302020204030204" pitchFamily="34" charset="0"/>
              </a:rPr>
              <a:t>быстро </a:t>
            </a:r>
            <a:r>
              <a:rPr lang="ru-RU" sz="3200" dirty="0" smtClean="0">
                <a:latin typeface="Calibri Light" panose="020F0302020204030204" pitchFamily="34" charset="0"/>
              </a:rPr>
              <a:t>решать вопрос, опасности, подстерегающие </a:t>
            </a:r>
            <a:r>
              <a:rPr lang="ru-RU" sz="3200" dirty="0">
                <a:latin typeface="Calibri Light" panose="020F0302020204030204" pitchFamily="34" charset="0"/>
              </a:rPr>
              <a:t>в пути</a:t>
            </a:r>
            <a:r>
              <a:rPr lang="ru-RU" sz="3200" dirty="0" smtClean="0">
                <a:latin typeface="Calibri Light" panose="020F0302020204030204" pitchFamily="34" charset="0"/>
              </a:rPr>
              <a:t>. Не </a:t>
            </a:r>
            <a:r>
              <a:rPr lang="ru-RU" sz="3200" dirty="0">
                <a:latin typeface="Calibri Light" panose="020F0302020204030204" pitchFamily="34" charset="0"/>
              </a:rPr>
              <a:t>каждого возьмут в путешествие</a:t>
            </a:r>
            <a:r>
              <a:rPr lang="ru-RU" sz="3200" dirty="0" smtClean="0">
                <a:latin typeface="Calibri Light" panose="020F0302020204030204" pitchFamily="34" charset="0"/>
              </a:rPr>
              <a:t>. А </a:t>
            </a:r>
            <a:r>
              <a:rPr lang="ru-RU" sz="3200" dirty="0">
                <a:latin typeface="Calibri Light" panose="020F0302020204030204" pitchFamily="34" charset="0"/>
              </a:rPr>
              <a:t>возьмут ли вас</a:t>
            </a:r>
            <a:r>
              <a:rPr lang="ru-RU" sz="3200" dirty="0" smtClean="0">
                <a:latin typeface="Calibri Light" panose="020F0302020204030204" pitchFamily="34" charset="0"/>
              </a:rPr>
              <a:t>? Это </a:t>
            </a:r>
            <a:r>
              <a:rPr lang="ru-RU" sz="3200" dirty="0">
                <a:latin typeface="Calibri Light" panose="020F0302020204030204" pitchFamily="34" charset="0"/>
              </a:rPr>
              <a:t>вы узнаете</a:t>
            </a:r>
            <a:r>
              <a:rPr lang="ru-RU" sz="3200" dirty="0" smtClean="0">
                <a:latin typeface="Calibri Light" panose="020F0302020204030204" pitchFamily="34" charset="0"/>
              </a:rPr>
              <a:t>, если </a:t>
            </a:r>
            <a:r>
              <a:rPr lang="ru-RU" sz="3200" dirty="0">
                <a:latin typeface="Calibri Light" panose="020F0302020204030204" pitchFamily="34" charset="0"/>
              </a:rPr>
              <a:t>правильно подскажите путнику географические названия.</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Черный ящик">
            <a:hlinkClick r:id="" action="ppaction://media"/>
          </p:cNvPr>
          <p:cNvPicPr>
            <a:picLocks noChangeAspect="1"/>
          </p:cNvPicPr>
          <p:nvPr>
            <a:videoFile r:link="rId1"/>
            <p:extLst>
              <p:ext uri="{DAA4B4D4-6D71-4841-9C94-3DE7FCFB9230}">
                <p14:media xmlns="" xmlns:p14="http://schemas.microsoft.com/office/powerpoint/2010/main" r:embed="rId3"/>
              </p:ext>
            </p:extLst>
          </p:nvPr>
        </p:nvPicPr>
        <p:blipFill>
          <a:blip r:embed="rId4" cstate="print"/>
          <a:stretch>
            <a:fillRect/>
          </a:stretch>
        </p:blipFill>
        <p:spPr>
          <a:xfrm>
            <a:off x="8066856" y="5987752"/>
            <a:ext cx="609600" cy="609600"/>
          </a:xfrm>
          <a:prstGeom prst="rect">
            <a:avLst/>
          </a:prstGeom>
        </p:spPr>
      </p:pic>
      <p:sp>
        <p:nvSpPr>
          <p:cNvPr id="29697" name="Rectangle 1"/>
          <p:cNvSpPr>
            <a:spLocks noChangeArrowheads="1"/>
          </p:cNvSpPr>
          <p:nvPr/>
        </p:nvSpPr>
        <p:spPr bwMode="auto">
          <a:xfrm>
            <a:off x="467544" y="1454167"/>
            <a:ext cx="86764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rgbClr val="000000"/>
                </a:solidFill>
                <a:effectLst/>
                <a:latin typeface="Cambria Math" pitchFamily="18" charset="0"/>
                <a:ea typeface="Cambria Math" pitchFamily="18" charset="0"/>
                <a:cs typeface="Calibri Light" pitchFamily="34" charset="0"/>
              </a:rPr>
              <a:t>Конкурс 7.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5400" b="1" i="0" u="none" strike="noStrike" cap="none" normalizeH="0" baseline="0" dirty="0" smtClean="0">
                <a:ln>
                  <a:noFill/>
                </a:ln>
                <a:solidFill>
                  <a:srgbClr val="000000"/>
                </a:solidFill>
                <a:effectLst/>
                <a:latin typeface="Cambria Math" pitchFamily="18" charset="0"/>
                <a:ea typeface="Cambria Math" pitchFamily="18" charset="0"/>
                <a:cs typeface="Calibri Light" pitchFamily="34" charset="0"/>
              </a:rPr>
              <a:t>«Исторический</a:t>
            </a:r>
            <a:r>
              <a:rPr kumimoji="0" lang="ru-RU" sz="5400" b="1" i="0" u="none" strike="noStrike" cap="none" normalizeH="0" dirty="0" smtClean="0">
                <a:ln>
                  <a:noFill/>
                </a:ln>
                <a:solidFill>
                  <a:srgbClr val="000000"/>
                </a:solidFill>
                <a:effectLst/>
                <a:latin typeface="Cambria Math" pitchFamily="18" charset="0"/>
                <a:ea typeface="Cambria Math" pitchFamily="18" charset="0"/>
                <a:cs typeface="Calibri Light" pitchFamily="34" charset="0"/>
              </a:rPr>
              <a:t> зоопарк</a:t>
            </a:r>
            <a:r>
              <a:rPr kumimoji="0" lang="ru-RU" sz="5400" b="1" i="0" u="none" strike="noStrike" cap="none" normalizeH="0" baseline="0" dirty="0" smtClean="0">
                <a:ln>
                  <a:noFill/>
                </a:ln>
                <a:solidFill>
                  <a:srgbClr val="000000"/>
                </a:solidFill>
                <a:effectLst/>
                <a:latin typeface="Cambria Math" pitchFamily="18" charset="0"/>
                <a:ea typeface="Cambria Math" pitchFamily="18" charset="0"/>
                <a:cs typeface="Calibri Light" pitchFamily="34" charset="0"/>
              </a:rPr>
              <a:t>»</a:t>
            </a:r>
            <a:endParaRPr kumimoji="0" lang="ru-RU" sz="5400" b="0" i="0" u="none" strike="noStrike" cap="none" normalizeH="0" baseline="0" dirty="0" smtClean="0">
              <a:ln>
                <a:noFill/>
              </a:ln>
              <a:solidFill>
                <a:schemeClr val="tx1"/>
              </a:solidFill>
              <a:effectLst/>
              <a:latin typeface="Cambria Math" pitchFamily="18" charset="0"/>
              <a:ea typeface="Cambria Math" pitchFamily="18" charset="0"/>
              <a:cs typeface="Calibri Light"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80"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971600" y="692696"/>
            <a:ext cx="7848872" cy="4154984"/>
          </a:xfrm>
          <a:prstGeom prst="rect">
            <a:avLst/>
          </a:prstGeom>
        </p:spPr>
        <p:txBody>
          <a:bodyPr wrap="square">
            <a:spAutoFit/>
          </a:bodyPr>
          <a:lstStyle/>
          <a:p>
            <a:r>
              <a:rPr lang="ru-RU" sz="4400" dirty="0" smtClean="0">
                <a:latin typeface="Calibri Light" panose="020F0302020204030204" pitchFamily="34" charset="0"/>
              </a:rPr>
              <a:t>Из зоопарков разных стран сбежали животные. Помогите вернуть животных в свою страну.</a:t>
            </a:r>
          </a:p>
          <a:p>
            <a:endParaRPr lang="ru-RU" sz="4400" dirty="0" smtClean="0">
              <a:latin typeface="Calibri Light" panose="020F0302020204030204" pitchFamily="34" charset="0"/>
            </a:endParaRPr>
          </a:p>
          <a:p>
            <a:r>
              <a:rPr lang="ru-RU" sz="4400" dirty="0" smtClean="0">
                <a:latin typeface="Calibri Light" panose="020F0302020204030204" pitchFamily="34" charset="0"/>
              </a:rPr>
              <a:t>ЕГИПЕТ      ИНДИЯ      КИТАЙ</a:t>
            </a:r>
            <a:endParaRPr lang="ru-RU" sz="44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0" name="Picture 2" descr="https://klike.net/uploads/posts/2022-09/1662204921_s-34.jpg"/>
          <p:cNvPicPr>
            <a:picLocks noChangeAspect="1" noChangeArrowheads="1"/>
          </p:cNvPicPr>
          <p:nvPr/>
        </p:nvPicPr>
        <p:blipFill>
          <a:blip r:embed="rId3" cstate="print"/>
          <a:srcRect/>
          <a:stretch>
            <a:fillRect/>
          </a:stretch>
        </p:blipFill>
        <p:spPr bwMode="auto">
          <a:xfrm>
            <a:off x="755576" y="332656"/>
            <a:ext cx="3240360" cy="3024336"/>
          </a:xfrm>
          <a:prstGeom prst="rect">
            <a:avLst/>
          </a:prstGeom>
          <a:noFill/>
        </p:spPr>
      </p:pic>
      <p:pic>
        <p:nvPicPr>
          <p:cNvPr id="27652" name="Picture 4" descr="https://predsedatel-apk.ru/attachments/Image/Korova-porody-gir_sayt.jpg"/>
          <p:cNvPicPr>
            <a:picLocks noChangeAspect="1" noChangeArrowheads="1"/>
          </p:cNvPicPr>
          <p:nvPr/>
        </p:nvPicPr>
        <p:blipFill>
          <a:blip r:embed="rId4" cstate="print"/>
          <a:srcRect/>
          <a:stretch>
            <a:fillRect/>
          </a:stretch>
        </p:blipFill>
        <p:spPr bwMode="auto">
          <a:xfrm>
            <a:off x="4499991" y="404664"/>
            <a:ext cx="4248473" cy="2822999"/>
          </a:xfrm>
          <a:prstGeom prst="rect">
            <a:avLst/>
          </a:prstGeom>
          <a:noFill/>
        </p:spPr>
      </p:pic>
      <p:pic>
        <p:nvPicPr>
          <p:cNvPr id="27654" name="Picture 6" descr="https://laplaya-rus.ru/wp-content/uploads/f/d/0/fd0c2d84081311775502ebc5083859c9.jpeg"/>
          <p:cNvPicPr>
            <a:picLocks noChangeAspect="1" noChangeArrowheads="1"/>
          </p:cNvPicPr>
          <p:nvPr/>
        </p:nvPicPr>
        <p:blipFill>
          <a:blip r:embed="rId5" cstate="print"/>
          <a:srcRect/>
          <a:stretch>
            <a:fillRect/>
          </a:stretch>
        </p:blipFill>
        <p:spPr bwMode="auto">
          <a:xfrm>
            <a:off x="683569" y="3501008"/>
            <a:ext cx="4536504" cy="2619672"/>
          </a:xfrm>
          <a:prstGeom prst="rect">
            <a:avLst/>
          </a:prstGeom>
          <a:noFill/>
        </p:spPr>
      </p:pic>
      <p:pic>
        <p:nvPicPr>
          <p:cNvPr id="27656" name="Picture 8" descr="https://klike.net/uploads/posts/2022-09/1662032119_j-15.jpg"/>
          <p:cNvPicPr>
            <a:picLocks noChangeAspect="1" noChangeArrowheads="1"/>
          </p:cNvPicPr>
          <p:nvPr/>
        </p:nvPicPr>
        <p:blipFill>
          <a:blip r:embed="rId6" cstate="print"/>
          <a:srcRect/>
          <a:stretch>
            <a:fillRect/>
          </a:stretch>
        </p:blipFill>
        <p:spPr bwMode="auto">
          <a:xfrm>
            <a:off x="5148064" y="3356992"/>
            <a:ext cx="3577680" cy="286328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www.inkdancechinesepaintings.com/horse/picture/4317015.jpg"/>
          <p:cNvPicPr>
            <a:picLocks noChangeAspect="1" noChangeArrowheads="1"/>
          </p:cNvPicPr>
          <p:nvPr/>
        </p:nvPicPr>
        <p:blipFill>
          <a:blip r:embed="rId2" cstate="print"/>
          <a:srcRect/>
          <a:stretch>
            <a:fillRect/>
          </a:stretch>
        </p:blipFill>
        <p:spPr bwMode="auto">
          <a:xfrm>
            <a:off x="467545" y="332656"/>
            <a:ext cx="3600400" cy="3240360"/>
          </a:xfrm>
          <a:prstGeom prst="rect">
            <a:avLst/>
          </a:prstGeom>
          <a:noFill/>
        </p:spPr>
      </p:pic>
      <p:pic>
        <p:nvPicPr>
          <p:cNvPr id="26628" name="Picture 4" descr="https://img5.goodfon.com/original/2560x1600/4/34/obeziana-martyshka-detenysh-boke-zelenyi-fon-sidit-vzgliad-t.jpg"/>
          <p:cNvPicPr>
            <a:picLocks noChangeAspect="1" noChangeArrowheads="1"/>
          </p:cNvPicPr>
          <p:nvPr/>
        </p:nvPicPr>
        <p:blipFill>
          <a:blip r:embed="rId3" cstate="print"/>
          <a:srcRect/>
          <a:stretch>
            <a:fillRect/>
          </a:stretch>
        </p:blipFill>
        <p:spPr bwMode="auto">
          <a:xfrm>
            <a:off x="4283968" y="188640"/>
            <a:ext cx="4176465" cy="2808312"/>
          </a:xfrm>
          <a:prstGeom prst="rect">
            <a:avLst/>
          </a:prstGeom>
          <a:noFill/>
        </p:spPr>
      </p:pic>
      <p:pic>
        <p:nvPicPr>
          <p:cNvPr id="26630" name="Picture 6" descr="https://i.pinimg.com/736x/3a/84/55/3a8455fcb08e3e6326daefd532398a7f.jpg"/>
          <p:cNvPicPr>
            <a:picLocks noChangeAspect="1" noChangeArrowheads="1"/>
          </p:cNvPicPr>
          <p:nvPr/>
        </p:nvPicPr>
        <p:blipFill>
          <a:blip r:embed="rId4" cstate="print"/>
          <a:srcRect/>
          <a:stretch>
            <a:fillRect/>
          </a:stretch>
        </p:blipFill>
        <p:spPr bwMode="auto">
          <a:xfrm>
            <a:off x="755576" y="3284984"/>
            <a:ext cx="2880320" cy="3312368"/>
          </a:xfrm>
          <a:prstGeom prst="rect">
            <a:avLst/>
          </a:prstGeom>
          <a:noFill/>
        </p:spPr>
      </p:pic>
      <p:pic>
        <p:nvPicPr>
          <p:cNvPr id="26632" name="Picture 8" descr="https://klike.net/uploads/posts/2023-01/1674709883_3-190.jpg"/>
          <p:cNvPicPr>
            <a:picLocks noChangeAspect="1" noChangeArrowheads="1"/>
          </p:cNvPicPr>
          <p:nvPr/>
        </p:nvPicPr>
        <p:blipFill>
          <a:blip r:embed="rId5" cstate="print"/>
          <a:srcRect/>
          <a:stretch>
            <a:fillRect/>
          </a:stretch>
        </p:blipFill>
        <p:spPr bwMode="auto">
          <a:xfrm>
            <a:off x="4499992" y="3212976"/>
            <a:ext cx="3456384" cy="318028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251520" y="177606"/>
            <a:ext cx="741682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1" i="0" u="none" strike="noStrike" cap="none" normalizeH="0" baseline="0" dirty="0" smtClean="0">
                <a:ln>
                  <a:noFill/>
                </a:ln>
                <a:solidFill>
                  <a:srgbClr val="000000"/>
                </a:solidFill>
                <a:effectLst/>
                <a:latin typeface="Calibri Light" pitchFamily="34" charset="0"/>
                <a:ea typeface="Times New Roman" pitchFamily="18" charset="0"/>
                <a:cs typeface="Calibri Light" pitchFamily="34" charset="0"/>
              </a:rPr>
              <a:t>ОТВЕТ:</a:t>
            </a:r>
          </a:p>
          <a:p>
            <a:pPr marL="0" marR="0" lvl="0" indent="0" algn="l" defTabSz="914400" rtl="0" eaLnBrk="1" fontAlgn="base" latinLnBrk="0" hangingPunct="1">
              <a:lnSpc>
                <a:spcPct val="100000"/>
              </a:lnSpc>
              <a:spcBef>
                <a:spcPct val="0"/>
              </a:spcBef>
              <a:spcAft>
                <a:spcPct val="0"/>
              </a:spcAft>
              <a:buClrTx/>
              <a:buSzTx/>
              <a:buFontTx/>
              <a:buNone/>
              <a:tabLst/>
            </a:pPr>
            <a:endParaRPr lang="ru-RU" sz="4800" dirty="0" smtClean="0">
              <a:solidFill>
                <a:srgbClr val="000000"/>
              </a:solidFill>
              <a:latin typeface="Calibri Light" pitchFamily="34" charset="0"/>
              <a:cs typeface="Calibri Light"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000000"/>
                </a:solidFill>
                <a:effectLst/>
                <a:latin typeface="Calibri Light" pitchFamily="34" charset="0"/>
                <a:cs typeface="Calibri Light" pitchFamily="34" charset="0"/>
              </a:rPr>
              <a:t>ЕГИПЕТ:  кошка, корова, крокодил, змея;</a:t>
            </a:r>
          </a:p>
          <a:p>
            <a:pPr marL="0" marR="0" lvl="0" indent="0" algn="l" defTabSz="914400" rtl="0" eaLnBrk="1" fontAlgn="base" latinLnBrk="0" hangingPunct="1">
              <a:lnSpc>
                <a:spcPct val="100000"/>
              </a:lnSpc>
              <a:spcBef>
                <a:spcPct val="0"/>
              </a:spcBef>
              <a:spcAft>
                <a:spcPct val="0"/>
              </a:spcAft>
              <a:buClrTx/>
              <a:buSzTx/>
              <a:buFontTx/>
              <a:buNone/>
              <a:tabLst/>
            </a:pPr>
            <a:r>
              <a:rPr lang="ru-RU" sz="4800" dirty="0" smtClean="0">
                <a:solidFill>
                  <a:srgbClr val="000000"/>
                </a:solidFill>
                <a:latin typeface="Calibri Light" pitchFamily="34" charset="0"/>
                <a:cs typeface="Calibri Light" pitchFamily="34" charset="0"/>
              </a:rPr>
              <a:t>ИНДИЯ: корова, слон, обезьяна, змея;</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000000"/>
                </a:solidFill>
                <a:effectLst/>
                <a:latin typeface="Calibri Light" pitchFamily="34" charset="0"/>
                <a:cs typeface="Calibri Light" pitchFamily="34" charset="0"/>
              </a:rPr>
              <a:t>КИТАЙ:</a:t>
            </a:r>
            <a:r>
              <a:rPr kumimoji="0" lang="ru-RU" sz="4800" b="0" i="0" u="none" strike="noStrike" cap="none" normalizeH="0" dirty="0" smtClean="0">
                <a:ln>
                  <a:noFill/>
                </a:ln>
                <a:solidFill>
                  <a:srgbClr val="000000"/>
                </a:solidFill>
                <a:effectLst/>
                <a:latin typeface="Calibri Light" pitchFamily="34" charset="0"/>
                <a:cs typeface="Calibri Light" pitchFamily="34" charset="0"/>
              </a:rPr>
              <a:t> лошадь, баран. </a:t>
            </a:r>
            <a:endParaRPr kumimoji="0" lang="ru-RU" sz="4800" b="0" i="0" u="none" strike="noStrike" cap="none" normalizeH="0" baseline="0" dirty="0" smtClean="0">
              <a:ln>
                <a:noFill/>
              </a:ln>
              <a:solidFill>
                <a:schemeClr val="tx1"/>
              </a:solidFill>
              <a:effectLst/>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fsd.multiurok.ru/html/2020/03/23/s_5e78524346ecd/img18.jpg"/>
          <p:cNvPicPr>
            <a:picLocks noChangeAspect="1" noChangeArrowheads="1"/>
          </p:cNvPicPr>
          <p:nvPr/>
        </p:nvPicPr>
        <p:blipFill>
          <a:blip r:embed="rId2" cstate="print"/>
          <a:srcRect/>
          <a:stretch>
            <a:fillRect/>
          </a:stretch>
        </p:blipFill>
        <p:spPr bwMode="auto">
          <a:xfrm>
            <a:off x="395536" y="260648"/>
            <a:ext cx="8280920" cy="6336704"/>
          </a:xfrm>
          <a:prstGeom prst="rect">
            <a:avLst/>
          </a:prstGeom>
          <a:noFill/>
        </p:spPr>
      </p:pic>
    </p:spTree>
    <p:extLst>
      <p:ext uri="{BB962C8B-B14F-4D97-AF65-F5344CB8AC3E}">
        <p14:creationId xmlns="" xmlns:p14="http://schemas.microsoft.com/office/powerpoint/2010/main" val="3087840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043608" y="0"/>
            <a:ext cx="7704856" cy="5509200"/>
          </a:xfrm>
          <a:prstGeom prst="rect">
            <a:avLst/>
          </a:prstGeom>
        </p:spPr>
        <p:txBody>
          <a:bodyPr wrap="square">
            <a:spAutoFit/>
          </a:bodyPr>
          <a:lstStyle/>
          <a:p>
            <a:endParaRPr lang="ru-RU" sz="3200" dirty="0" smtClean="0">
              <a:latin typeface="Calibri Light" panose="020F0302020204030204" pitchFamily="34" charset="0"/>
            </a:endParaRPr>
          </a:p>
          <a:p>
            <a:r>
              <a:rPr lang="ru-RU" sz="3200" dirty="0" smtClean="0">
                <a:latin typeface="Calibri Light" panose="020F0302020204030204" pitchFamily="34" charset="0"/>
              </a:rPr>
              <a:t>В черном ящике находится универсальный предмет, который связан с мифологией Древней Греции и русскими народными сказками. Данный предмет связан с о. Крит. В ситуации, связанной с этим предметом в Греции участвовали такие персонажи, как Минос, Тесей, Минотавр. Этот предмет можно назвать прообразом навигатора. </a:t>
            </a:r>
          </a:p>
          <a:p>
            <a:r>
              <a:rPr lang="ru-RU" sz="3200" b="1" dirty="0" smtClean="0">
                <a:latin typeface="Calibri Light" panose="020F0302020204030204" pitchFamily="34" charset="0"/>
              </a:rPr>
              <a:t>Что находится в черном ящике?</a:t>
            </a:r>
            <a:endParaRPr lang="ru-RU" sz="3200" b="1"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39552" y="620688"/>
            <a:ext cx="8136904" cy="369332"/>
          </a:xfrm>
          <a:prstGeom prst="rect">
            <a:avLst/>
          </a:prstGeom>
        </p:spPr>
        <p:txBody>
          <a:bodyPr wrap="square">
            <a:spAutoFit/>
          </a:bodyPr>
          <a:lstStyle/>
          <a:p>
            <a:r>
              <a:rPr lang="ru-RU" dirty="0" smtClean="0">
                <a:latin typeface="Calibri Light" panose="020F0302020204030204" pitchFamily="34" charset="0"/>
              </a:rPr>
              <a:t> </a:t>
            </a:r>
            <a:endParaRPr lang="ru-RU" dirty="0">
              <a:latin typeface="Calibri Light" panose="020F0302020204030204" pitchFamily="34" charset="0"/>
            </a:endParaRPr>
          </a:p>
        </p:txBody>
      </p:sp>
      <p:pic>
        <p:nvPicPr>
          <p:cNvPr id="21508" name="Picture 4" descr="https://catherineasquithgallery.com/uploads/posts/2021-03/1614572603_14-p-nitki-na-belom-fone-18.jpg"/>
          <p:cNvPicPr>
            <a:picLocks noChangeAspect="1" noChangeArrowheads="1"/>
          </p:cNvPicPr>
          <p:nvPr/>
        </p:nvPicPr>
        <p:blipFill>
          <a:blip r:embed="rId2" cstate="print"/>
          <a:srcRect/>
          <a:stretch>
            <a:fillRect/>
          </a:stretch>
        </p:blipFill>
        <p:spPr bwMode="auto">
          <a:xfrm>
            <a:off x="683568" y="1484784"/>
            <a:ext cx="7439199" cy="5040560"/>
          </a:xfrm>
          <a:prstGeom prst="rect">
            <a:avLst/>
          </a:prstGeom>
          <a:noFill/>
        </p:spPr>
      </p:pic>
      <p:sp>
        <p:nvSpPr>
          <p:cNvPr id="6" name="Прямоугольник 5"/>
          <p:cNvSpPr/>
          <p:nvPr/>
        </p:nvSpPr>
        <p:spPr>
          <a:xfrm>
            <a:off x="611560" y="404664"/>
            <a:ext cx="7200800" cy="707886"/>
          </a:xfrm>
          <a:prstGeom prst="rect">
            <a:avLst/>
          </a:prstGeom>
        </p:spPr>
        <p:txBody>
          <a:bodyPr wrap="square">
            <a:spAutoFit/>
          </a:bodyPr>
          <a:lstStyle/>
          <a:p>
            <a:r>
              <a:rPr lang="ru-RU" sz="4000" dirty="0" smtClean="0">
                <a:latin typeface="Calibri Light" pitchFamily="34" charset="0"/>
                <a:cs typeface="Calibri Light" pitchFamily="34" charset="0"/>
              </a:rPr>
              <a:t>Клубок ниток. (Нить Ариадны)</a:t>
            </a:r>
            <a:endParaRPr lang="ru-RU" sz="4000" dirty="0">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467544" y="1700808"/>
            <a:ext cx="8280920" cy="1754326"/>
          </a:xfrm>
          <a:prstGeom prst="rect">
            <a:avLst/>
          </a:prstGeom>
        </p:spPr>
        <p:txBody>
          <a:bodyPr wrap="square">
            <a:spAutoFit/>
          </a:bodyPr>
          <a:lstStyle/>
          <a:p>
            <a:pPr algn="ctr"/>
            <a:r>
              <a:rPr lang="ru-RU" sz="5400" b="1" dirty="0" smtClean="0">
                <a:latin typeface="Cambria Math" panose="02040503050406030204" pitchFamily="18" charset="0"/>
                <a:ea typeface="Cambria Math" panose="02040503050406030204" pitchFamily="18" charset="0"/>
              </a:rPr>
              <a:t>Конкурс 9.</a:t>
            </a:r>
          </a:p>
          <a:p>
            <a:pPr algn="ctr"/>
            <a:r>
              <a:rPr lang="ru-RU" sz="5400" b="1" dirty="0" smtClean="0">
                <a:latin typeface="Cambria Math" panose="02040503050406030204" pitchFamily="18" charset="0"/>
                <a:ea typeface="Cambria Math" panose="02040503050406030204" pitchFamily="18" charset="0"/>
              </a:rPr>
              <a:t> «Вспомни героя» </a:t>
            </a:r>
            <a:endParaRPr lang="ru-RU" sz="5400" dirty="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3" name="Rectangle 1"/>
          <p:cNvSpPr>
            <a:spLocks noChangeArrowheads="1"/>
          </p:cNvSpPr>
          <p:nvPr/>
        </p:nvSpPr>
        <p:spPr bwMode="auto">
          <a:xfrm>
            <a:off x="971600" y="-112332"/>
            <a:ext cx="7776864"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400" i="0" u="none" strike="noStrike" cap="none" normalizeH="0" baseline="0" dirty="0" smtClean="0">
              <a:ln>
                <a:noFill/>
              </a:ln>
              <a:solidFill>
                <a:srgbClr val="333333"/>
              </a:solidFill>
              <a:effectLst/>
              <a:latin typeface="Calibri Light" panose="020F0302020204030204" pitchFamily="34" charset="0"/>
              <a:ea typeface="Times New Roman" pitchFamily="18" charset="0"/>
              <a:cs typeface="Helvetic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400" i="0" u="none" strike="noStrike" cap="none" normalizeH="0" baseline="0" dirty="0" smtClean="0">
                <a:ln>
                  <a:noFill/>
                </a:ln>
                <a:solidFill>
                  <a:srgbClr val="333333"/>
                </a:solidFill>
                <a:effectLst/>
                <a:latin typeface="Calibri Light" panose="020F0302020204030204" pitchFamily="34" charset="0"/>
                <a:ea typeface="Times New Roman" pitchFamily="18" charset="0"/>
                <a:cs typeface="Helvetica"/>
              </a:rPr>
              <a:t>1.Одиссей Посейдона разгневал,</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400" i="0" u="none" strike="noStrike" cap="none" normalizeH="0" baseline="0" dirty="0" smtClean="0">
                <a:ln>
                  <a:noFill/>
                </a:ln>
                <a:solidFill>
                  <a:srgbClr val="333333"/>
                </a:solidFill>
                <a:effectLst/>
                <a:latin typeface="Calibri Light" panose="020F0302020204030204" pitchFamily="34" charset="0"/>
                <a:ea typeface="Times New Roman" pitchFamily="18" charset="0"/>
                <a:cs typeface="Helvetica"/>
              </a:rPr>
              <a:t>Его сына вином напоил.</a:t>
            </a:r>
          </a:p>
          <a:p>
            <a:pPr marL="0" marR="0" lvl="0" indent="0" algn="l" defTabSz="914400" rtl="0" eaLnBrk="1" fontAlgn="base" latinLnBrk="0" hangingPunct="1">
              <a:lnSpc>
                <a:spcPct val="100000"/>
              </a:lnSpc>
              <a:spcBef>
                <a:spcPct val="0"/>
              </a:spcBef>
              <a:spcAft>
                <a:spcPct val="0"/>
              </a:spcAft>
              <a:buClrTx/>
              <a:buSzTx/>
              <a:buFontTx/>
              <a:buNone/>
              <a:tabLst/>
            </a:pPr>
            <a:r>
              <a:rPr lang="ru-RU" sz="4400" dirty="0" smtClean="0">
                <a:solidFill>
                  <a:srgbClr val="333333"/>
                </a:solidFill>
                <a:latin typeface="Calibri Light" panose="020F0302020204030204" pitchFamily="34" charset="0"/>
                <a:ea typeface="Times New Roman" pitchFamily="18" charset="0"/>
                <a:cs typeface="Helvetica"/>
              </a:rPr>
              <a:t>Кол на огне он раскалил</a:t>
            </a:r>
          </a:p>
          <a:p>
            <a:pPr marL="0" marR="0" lvl="0" indent="0" algn="l" defTabSz="914400" rtl="0" eaLnBrk="1" fontAlgn="base" latinLnBrk="0" hangingPunct="1">
              <a:lnSpc>
                <a:spcPct val="100000"/>
              </a:lnSpc>
              <a:spcBef>
                <a:spcPct val="0"/>
              </a:spcBef>
              <a:spcAft>
                <a:spcPct val="0"/>
              </a:spcAft>
              <a:buClrTx/>
              <a:buSzTx/>
              <a:buFontTx/>
              <a:buNone/>
              <a:tabLst/>
            </a:pPr>
            <a:r>
              <a:rPr lang="ru-RU" sz="4400" dirty="0" smtClean="0">
                <a:solidFill>
                  <a:srgbClr val="333333"/>
                </a:solidFill>
                <a:latin typeface="Calibri Light" panose="020F0302020204030204" pitchFamily="34" charset="0"/>
                <a:ea typeface="Times New Roman" pitchFamily="18" charset="0"/>
                <a:cs typeface="Helvetica"/>
              </a:rPr>
              <a:t>И глаз с друзьями ему выбил.</a:t>
            </a:r>
          </a:p>
          <a:p>
            <a:pPr marL="0" marR="0" lvl="0" indent="0" algn="l" defTabSz="914400" rtl="0" eaLnBrk="1" fontAlgn="base" latinLnBrk="0" hangingPunct="1">
              <a:lnSpc>
                <a:spcPct val="100000"/>
              </a:lnSpc>
              <a:spcBef>
                <a:spcPct val="0"/>
              </a:spcBef>
              <a:spcAft>
                <a:spcPct val="0"/>
              </a:spcAft>
              <a:buClrTx/>
              <a:buSzTx/>
              <a:buFontTx/>
              <a:buNone/>
              <a:tabLst/>
            </a:pPr>
            <a:r>
              <a:rPr lang="ru-RU" sz="4400" dirty="0" smtClean="0">
                <a:solidFill>
                  <a:srgbClr val="333333"/>
                </a:solidFill>
                <a:latin typeface="Calibri Light" panose="020F0302020204030204" pitchFamily="34" charset="0"/>
                <a:ea typeface="Times New Roman" pitchFamily="18" charset="0"/>
                <a:cs typeface="Helvetica"/>
              </a:rPr>
              <a:t>Скажите ж вы, как сына звали, Как великана величали?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i="0" u="none" strike="noStrike" cap="none" normalizeH="0" baseline="0" dirty="0" smtClean="0">
                <a:ln>
                  <a:noFill/>
                </a:ln>
                <a:solidFill>
                  <a:srgbClr val="333333"/>
                </a:solidFill>
                <a:effectLst/>
                <a:latin typeface="Calibri Light" panose="020F0302020204030204" pitchFamily="34" charset="0"/>
                <a:ea typeface="Times New Roman" pitchFamily="18" charset="0"/>
                <a:cs typeface="Helvetica"/>
              </a:rPr>
              <a:t> </a:t>
            </a:r>
            <a:endParaRPr kumimoji="0" lang="ru-RU" sz="2800" i="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395536" y="332657"/>
            <a:ext cx="8280920" cy="461665"/>
          </a:xfrm>
          <a:prstGeom prst="rect">
            <a:avLst/>
          </a:prstGeom>
        </p:spPr>
        <p:txBody>
          <a:bodyPr wrap="square">
            <a:spAutoFit/>
          </a:bodyPr>
          <a:lstStyle/>
          <a:p>
            <a:r>
              <a:rPr lang="ru-RU" sz="2400" b="1" dirty="0"/>
              <a:t>                           </a:t>
            </a:r>
            <a:r>
              <a:rPr lang="ru-RU" b="1" dirty="0"/>
              <a:t>       </a:t>
            </a:r>
            <a:r>
              <a:rPr lang="ru-RU" dirty="0"/>
              <a:t>                   </a:t>
            </a:r>
          </a:p>
        </p:txBody>
      </p:sp>
      <p:sp>
        <p:nvSpPr>
          <p:cNvPr id="3" name="Прямоугольник 2"/>
          <p:cNvSpPr/>
          <p:nvPr/>
        </p:nvSpPr>
        <p:spPr>
          <a:xfrm>
            <a:off x="755576" y="794323"/>
            <a:ext cx="7848872" cy="5570756"/>
          </a:xfrm>
          <a:prstGeom prst="rect">
            <a:avLst/>
          </a:prstGeom>
        </p:spPr>
        <p:txBody>
          <a:bodyPr wrap="square">
            <a:spAutoFit/>
          </a:bodyPr>
          <a:lstStyle/>
          <a:p>
            <a:pPr marL="742950" indent="-742950">
              <a:buAutoNum type="arabicPeriod"/>
            </a:pPr>
            <a:r>
              <a:rPr lang="ru-RU" sz="4000" dirty="0" smtClean="0">
                <a:latin typeface="Calibri Light" panose="020F0302020204030204" pitchFamily="34" charset="0"/>
              </a:rPr>
              <a:t>Столица державы </a:t>
            </a:r>
          </a:p>
          <a:p>
            <a:pPr marL="742950" indent="-742950"/>
            <a:r>
              <a:rPr lang="ru-RU" sz="4000" dirty="0" smtClean="0">
                <a:latin typeface="Calibri Light" panose="020F0302020204030204" pitchFamily="34" charset="0"/>
              </a:rPr>
              <a:t>А. Македонского…   </a:t>
            </a:r>
            <a:endParaRPr lang="ru-RU" sz="4000" dirty="0">
              <a:latin typeface="Calibri Light" panose="020F0302020204030204" pitchFamily="34" charset="0"/>
            </a:endParaRPr>
          </a:p>
          <a:p>
            <a:r>
              <a:rPr lang="ru-RU" sz="4000" dirty="0" smtClean="0">
                <a:latin typeface="Calibri Light" panose="020F0302020204030204" pitchFamily="34" charset="0"/>
              </a:rPr>
              <a:t>2. Область Греции, где располагались Афины …</a:t>
            </a:r>
            <a:endParaRPr lang="ru-RU" sz="4000" dirty="0">
              <a:latin typeface="Calibri Light" panose="020F0302020204030204" pitchFamily="34" charset="0"/>
            </a:endParaRPr>
          </a:p>
          <a:p>
            <a:r>
              <a:rPr lang="ru-RU" sz="4000" dirty="0" smtClean="0">
                <a:latin typeface="Calibri Light" panose="020F0302020204030204" pitchFamily="34" charset="0"/>
              </a:rPr>
              <a:t>3. Горы </a:t>
            </a:r>
            <a:r>
              <a:rPr lang="ru-RU" sz="4000" dirty="0" err="1" smtClean="0">
                <a:latin typeface="Calibri Light" panose="020F0302020204030204" pitchFamily="34" charset="0"/>
              </a:rPr>
              <a:t>Аппенинского</a:t>
            </a:r>
            <a:r>
              <a:rPr lang="ru-RU" sz="4000" dirty="0" smtClean="0">
                <a:latin typeface="Calibri Light" panose="020F0302020204030204" pitchFamily="34" charset="0"/>
              </a:rPr>
              <a:t> </a:t>
            </a:r>
            <a:r>
              <a:rPr lang="ru-RU" sz="4000" dirty="0" err="1" smtClean="0">
                <a:latin typeface="Calibri Light" panose="020F0302020204030204" pitchFamily="34" charset="0"/>
              </a:rPr>
              <a:t>пол-ва</a:t>
            </a:r>
            <a:r>
              <a:rPr lang="ru-RU" sz="4000" dirty="0" smtClean="0">
                <a:latin typeface="Calibri Light" panose="020F0302020204030204" pitchFamily="34" charset="0"/>
              </a:rPr>
              <a:t> …</a:t>
            </a:r>
            <a:endParaRPr lang="ru-RU" sz="4000" dirty="0">
              <a:latin typeface="Calibri Light" panose="020F0302020204030204" pitchFamily="34" charset="0"/>
            </a:endParaRPr>
          </a:p>
          <a:p>
            <a:r>
              <a:rPr lang="ru-RU" sz="4000" dirty="0" smtClean="0">
                <a:latin typeface="Calibri Light" panose="020F0302020204030204" pitchFamily="34" charset="0"/>
              </a:rPr>
              <a:t>4. Главные </a:t>
            </a:r>
            <a:r>
              <a:rPr lang="ru-RU" sz="4000" dirty="0">
                <a:latin typeface="Calibri Light" panose="020F0302020204030204" pitchFamily="34" charset="0"/>
              </a:rPr>
              <a:t>реки </a:t>
            </a:r>
            <a:r>
              <a:rPr lang="ru-RU" sz="4000" dirty="0" smtClean="0">
                <a:latin typeface="Calibri Light" panose="020F0302020204030204" pitchFamily="34" charset="0"/>
              </a:rPr>
              <a:t>Индии …</a:t>
            </a:r>
            <a:endParaRPr lang="ru-RU" sz="4000" dirty="0">
              <a:latin typeface="Calibri Light" panose="020F0302020204030204" pitchFamily="34" charset="0"/>
            </a:endParaRPr>
          </a:p>
          <a:p>
            <a:r>
              <a:rPr lang="ru-RU" sz="4000" dirty="0" smtClean="0">
                <a:latin typeface="Calibri Light" panose="020F0302020204030204" pitchFamily="34" charset="0"/>
              </a:rPr>
              <a:t>5. Континент, на котором располагается Египет…</a:t>
            </a:r>
          </a:p>
          <a:p>
            <a:endParaRPr lang="ru-RU" sz="36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1" name="Rectangle 1"/>
          <p:cNvSpPr>
            <a:spLocks noChangeArrowheads="1"/>
          </p:cNvSpPr>
          <p:nvPr/>
        </p:nvSpPr>
        <p:spPr bwMode="auto">
          <a:xfrm>
            <a:off x="1331640" y="455583"/>
            <a:ext cx="684076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4400" i="0" u="none" strike="noStrike" cap="none" normalizeH="0" baseline="0" dirty="0" smtClean="0">
                <a:ln>
                  <a:noFill/>
                </a:ln>
                <a:solidFill>
                  <a:srgbClr val="333333"/>
                </a:solidFill>
                <a:effectLst/>
                <a:latin typeface="Calibri Light" panose="020F0302020204030204" pitchFamily="34" charset="0"/>
                <a:ea typeface="Times New Roman" pitchFamily="18" charset="0"/>
                <a:cs typeface="Helvetica"/>
              </a:rPr>
              <a:t>2.  Судьба</a:t>
            </a:r>
            <a:r>
              <a:rPr kumimoji="0" lang="ru-RU" sz="4400" i="0" u="none" strike="noStrike" cap="none" normalizeH="0" dirty="0" smtClean="0">
                <a:ln>
                  <a:noFill/>
                </a:ln>
                <a:solidFill>
                  <a:srgbClr val="333333"/>
                </a:solidFill>
                <a:effectLst/>
                <a:latin typeface="Calibri Light" panose="020F0302020204030204" pitchFamily="34" charset="0"/>
                <a:ea typeface="Times New Roman" pitchFamily="18" charset="0"/>
                <a:cs typeface="Helvetica"/>
              </a:rPr>
              <a:t> его закинула надолго, далеко,</a:t>
            </a:r>
          </a:p>
          <a:p>
            <a:pPr marL="0" marR="0" lvl="0" indent="0" algn="l" defTabSz="914400" rtl="0" eaLnBrk="1" fontAlgn="base" latinLnBrk="0" hangingPunct="1">
              <a:lnSpc>
                <a:spcPct val="100000"/>
              </a:lnSpc>
              <a:spcBef>
                <a:spcPct val="0"/>
              </a:spcBef>
              <a:spcAft>
                <a:spcPct val="0"/>
              </a:spcAft>
              <a:buClrTx/>
              <a:buSzTx/>
              <a:buFontTx/>
              <a:buNone/>
              <a:tabLst/>
            </a:pPr>
            <a:r>
              <a:rPr lang="ru-RU" sz="4400" baseline="0" dirty="0" smtClean="0">
                <a:solidFill>
                  <a:srgbClr val="333333"/>
                </a:solidFill>
                <a:latin typeface="Calibri Light" panose="020F0302020204030204" pitchFamily="34" charset="0"/>
                <a:cs typeface="Helvetica"/>
              </a:rPr>
              <a:t>От</a:t>
            </a:r>
            <a:r>
              <a:rPr lang="ru-RU" sz="4400" dirty="0" smtClean="0">
                <a:solidFill>
                  <a:srgbClr val="333333"/>
                </a:solidFill>
                <a:latin typeface="Calibri Light" panose="020F0302020204030204" pitchFamily="34" charset="0"/>
                <a:cs typeface="Helvetica"/>
              </a:rPr>
              <a:t> сына и жены прекрасной.</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400" u="none" strike="noStrike" cap="none" normalizeH="0" baseline="0" dirty="0" smtClean="0">
                <a:ln>
                  <a:noFill/>
                </a:ln>
                <a:solidFill>
                  <a:srgbClr val="333333"/>
                </a:solidFill>
                <a:effectLst/>
                <a:latin typeface="Calibri Light" panose="020F0302020204030204" pitchFamily="34" charset="0"/>
                <a:cs typeface="Helvetica"/>
              </a:rPr>
              <a:t>Домой</a:t>
            </a:r>
            <a:r>
              <a:rPr kumimoji="0" lang="ru-RU" sz="4400" u="none" strike="noStrike" cap="none" normalizeH="0" dirty="0" smtClean="0">
                <a:ln>
                  <a:noFill/>
                </a:ln>
                <a:solidFill>
                  <a:srgbClr val="333333"/>
                </a:solidFill>
                <a:effectLst/>
                <a:latin typeface="Calibri Light" panose="020F0302020204030204" pitchFamily="34" charset="0"/>
                <a:cs typeface="Helvetica"/>
              </a:rPr>
              <a:t> он торопился все быстрей,</a:t>
            </a:r>
          </a:p>
          <a:p>
            <a:pPr marL="0" marR="0" lvl="0" indent="0" algn="l" defTabSz="914400" rtl="0" eaLnBrk="1" fontAlgn="base" latinLnBrk="0" hangingPunct="1">
              <a:lnSpc>
                <a:spcPct val="100000"/>
              </a:lnSpc>
              <a:spcBef>
                <a:spcPct val="0"/>
              </a:spcBef>
              <a:spcAft>
                <a:spcPct val="0"/>
              </a:spcAft>
              <a:buClrTx/>
              <a:buSzTx/>
              <a:buFontTx/>
              <a:buNone/>
              <a:tabLst/>
            </a:pPr>
            <a:r>
              <a:rPr lang="ru-RU" sz="4400" baseline="0" dirty="0" smtClean="0">
                <a:solidFill>
                  <a:srgbClr val="333333"/>
                </a:solidFill>
                <a:latin typeface="Calibri Light" panose="020F0302020204030204" pitchFamily="34" charset="0"/>
                <a:cs typeface="Helvetica"/>
              </a:rPr>
              <a:t>Царь</a:t>
            </a:r>
            <a:r>
              <a:rPr lang="ru-RU" sz="4400" dirty="0" smtClean="0">
                <a:solidFill>
                  <a:srgbClr val="333333"/>
                </a:solidFill>
                <a:latin typeface="Calibri Light" panose="020F0302020204030204" pitchFamily="34" charset="0"/>
                <a:cs typeface="Helvetica"/>
              </a:rPr>
              <a:t> Аттики, прекрасный …</a:t>
            </a:r>
            <a:endParaRPr kumimoji="0" lang="ru-RU" sz="4400" u="none" strike="noStrike" cap="none" normalizeH="0" baseline="0" dirty="0" smtClean="0">
              <a:ln>
                <a:noFill/>
              </a:ln>
              <a:solidFill>
                <a:schemeClr val="tx1"/>
              </a:solidFill>
              <a:effectLst/>
              <a:latin typeface="Calibri Light" panose="020F0302020204030204"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620688"/>
            <a:ext cx="8496944" cy="4524315"/>
          </a:xfrm>
          <a:prstGeom prst="rect">
            <a:avLst/>
          </a:prstGeom>
        </p:spPr>
        <p:txBody>
          <a:bodyPr wrap="square">
            <a:spAutoFit/>
          </a:bodyPr>
          <a:lstStyle/>
          <a:p>
            <a:r>
              <a:rPr lang="ru-RU" sz="3200" dirty="0" smtClean="0">
                <a:latin typeface="Calibri Light" pitchFamily="34" charset="0"/>
                <a:cs typeface="Calibri Light" pitchFamily="34" charset="0"/>
              </a:rPr>
              <a:t>3. Выдающийся полководец, неутомимый и свирепый враг Древнего Рима, поклялся своему отцу, правителю </a:t>
            </a:r>
            <a:r>
              <a:rPr lang="ru-RU" sz="3200" dirty="0" err="1" smtClean="0">
                <a:latin typeface="Calibri Light" pitchFamily="34" charset="0"/>
                <a:cs typeface="Calibri Light" pitchFamily="34" charset="0"/>
              </a:rPr>
              <a:t>Гамилькару</a:t>
            </a:r>
            <a:r>
              <a:rPr lang="ru-RU" sz="3200" dirty="0" smtClean="0">
                <a:latin typeface="Calibri Light" pitchFamily="34" charset="0"/>
                <a:cs typeface="Calibri Light" pitchFamily="34" charset="0"/>
              </a:rPr>
              <a:t>, вечно бороться с Римом. Когда ему было 9 лет, он дал клятву, что никогда не будет другом римлян и сделает им столько зла, сколько сможет. Он оставался, верен своей клятве до самой смерти. Римляне говорили, что он хитёр и коварен. Они никогда не смогли проникнуть в его планы. </a:t>
            </a:r>
            <a:endParaRPr lang="ru-RU" sz="3200" dirty="0">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115616" y="0"/>
            <a:ext cx="7200800" cy="2062103"/>
          </a:xfrm>
          <a:prstGeom prst="rect">
            <a:avLst/>
          </a:prstGeom>
        </p:spPr>
        <p:txBody>
          <a:bodyPr wrap="square">
            <a:spAutoFit/>
          </a:bodyPr>
          <a:lstStyle/>
          <a:p>
            <a:endParaRPr lang="ru-RU" sz="4400" b="1" dirty="0" smtClean="0"/>
          </a:p>
          <a:p>
            <a:r>
              <a:rPr lang="ru-RU" sz="4400" dirty="0" smtClean="0">
                <a:latin typeface="Calibri Light" panose="020F0302020204030204" pitchFamily="34" charset="0"/>
              </a:rPr>
              <a:t> </a:t>
            </a:r>
            <a:endParaRPr lang="ru-RU" sz="4000" dirty="0" smtClean="0">
              <a:latin typeface="Calibri Light" panose="020F0302020204030204" pitchFamily="34" charset="0"/>
            </a:endParaRPr>
          </a:p>
          <a:p>
            <a:endParaRPr lang="ru-RU" sz="4000" dirty="0">
              <a:latin typeface="Calibri Light" panose="020F0302020204030204" pitchFamily="34" charset="0"/>
            </a:endParaRPr>
          </a:p>
        </p:txBody>
      </p:sp>
      <p:sp>
        <p:nvSpPr>
          <p:cNvPr id="5" name="Прямоугольник 4"/>
          <p:cNvSpPr/>
          <p:nvPr/>
        </p:nvSpPr>
        <p:spPr>
          <a:xfrm>
            <a:off x="1187624" y="980728"/>
            <a:ext cx="6984776" cy="4401205"/>
          </a:xfrm>
          <a:prstGeom prst="rect">
            <a:avLst/>
          </a:prstGeom>
        </p:spPr>
        <p:txBody>
          <a:bodyPr wrap="square">
            <a:spAutoFit/>
          </a:bodyPr>
          <a:lstStyle/>
          <a:p>
            <a:r>
              <a:rPr lang="ru-RU" sz="4000" dirty="0" smtClean="0">
                <a:latin typeface="Calibri Light" pitchFamily="34" charset="0"/>
                <a:cs typeface="Calibri Light" pitchFamily="34" charset="0"/>
              </a:rPr>
              <a:t>4. Легенда приписывает этому древнему греку изобретение столярных инструментов, а также, сделанных для себя и сына крыльев из птичьих перьев, скрепленных воском. Назовите его имя.</a:t>
            </a:r>
            <a:endParaRPr lang="ru-RU" sz="4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04664"/>
            <a:ext cx="8568952" cy="4801314"/>
          </a:xfrm>
          <a:prstGeom prst="rect">
            <a:avLst/>
          </a:prstGeom>
        </p:spPr>
        <p:txBody>
          <a:bodyPr wrap="square">
            <a:spAutoFit/>
          </a:bodyPr>
          <a:lstStyle/>
          <a:p>
            <a:r>
              <a:rPr lang="ru-RU" sz="4800" b="1" dirty="0" smtClean="0">
                <a:latin typeface="Calibri Light" pitchFamily="34" charset="0"/>
                <a:cs typeface="Calibri Light" pitchFamily="34" charset="0"/>
              </a:rPr>
              <a:t>Ответ:</a:t>
            </a:r>
          </a:p>
          <a:p>
            <a:pPr marL="457200" indent="-457200">
              <a:buAutoNum type="arabicPeriod"/>
            </a:pPr>
            <a:r>
              <a:rPr lang="ru-RU" sz="4800" dirty="0" smtClean="0">
                <a:latin typeface="Calibri Light" pitchFamily="34" charset="0"/>
                <a:cs typeface="Calibri Light" pitchFamily="34" charset="0"/>
              </a:rPr>
              <a:t>Циклоп </a:t>
            </a:r>
            <a:r>
              <a:rPr lang="ru-RU" sz="4800" dirty="0" err="1" smtClean="0">
                <a:latin typeface="Calibri Light" pitchFamily="34" charset="0"/>
                <a:cs typeface="Calibri Light" pitchFamily="34" charset="0"/>
              </a:rPr>
              <a:t>Полифем</a:t>
            </a:r>
            <a:r>
              <a:rPr lang="ru-RU" sz="4800" dirty="0" smtClean="0">
                <a:latin typeface="Calibri Light" pitchFamily="34" charset="0"/>
                <a:cs typeface="Calibri Light" pitchFamily="34" charset="0"/>
              </a:rPr>
              <a:t>;</a:t>
            </a:r>
          </a:p>
          <a:p>
            <a:pPr marL="457200" indent="-457200">
              <a:buAutoNum type="arabicPeriod"/>
            </a:pPr>
            <a:r>
              <a:rPr lang="ru-RU" sz="4800" dirty="0" smtClean="0">
                <a:latin typeface="Calibri Light" pitchFamily="34" charset="0"/>
                <a:cs typeface="Calibri Light" pitchFamily="34" charset="0"/>
              </a:rPr>
              <a:t>Царь Итаки Одиссей;</a:t>
            </a:r>
          </a:p>
          <a:p>
            <a:pPr marL="457200" indent="-457200"/>
            <a:r>
              <a:rPr lang="ru-RU" sz="4800" dirty="0" smtClean="0">
                <a:latin typeface="Calibri Light" pitchFamily="34" charset="0"/>
                <a:cs typeface="Calibri Light" pitchFamily="34" charset="0"/>
              </a:rPr>
              <a:t>3. Полководец Ганнибал;</a:t>
            </a:r>
          </a:p>
          <a:p>
            <a:pPr marL="457200" indent="-457200"/>
            <a:r>
              <a:rPr lang="ru-RU" sz="4800" dirty="0" smtClean="0">
                <a:latin typeface="Calibri Light" pitchFamily="34" charset="0"/>
                <a:cs typeface="Calibri Light" pitchFamily="34" charset="0"/>
              </a:rPr>
              <a:t>4. Дедал. Его имя означает «</a:t>
            </a:r>
            <a:r>
              <a:rPr lang="ru-RU" sz="4800" dirty="0" err="1" smtClean="0">
                <a:latin typeface="Calibri Light" pitchFamily="34" charset="0"/>
                <a:cs typeface="Calibri Light" pitchFamily="34" charset="0"/>
              </a:rPr>
              <a:t>искуссный</a:t>
            </a:r>
            <a:r>
              <a:rPr lang="ru-RU" sz="4800" dirty="0" smtClean="0">
                <a:latin typeface="Calibri Light" pitchFamily="34" charset="0"/>
                <a:cs typeface="Calibri Light" pitchFamily="34" charset="0"/>
              </a:rPr>
              <a:t>»; </a:t>
            </a:r>
          </a:p>
          <a:p>
            <a:endParaRPr lang="ru-RU"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251520" y="1556792"/>
            <a:ext cx="8424936" cy="2308324"/>
          </a:xfrm>
          <a:prstGeom prst="rect">
            <a:avLst/>
          </a:prstGeom>
        </p:spPr>
        <p:txBody>
          <a:bodyPr wrap="square">
            <a:spAutoFit/>
          </a:bodyPr>
          <a:lstStyle/>
          <a:p>
            <a:pPr algn="ctr"/>
            <a:r>
              <a:rPr lang="ru-RU" sz="4800" b="1" dirty="0" smtClean="0">
                <a:latin typeface="Cambria Math" panose="02040503050406030204" pitchFamily="18" charset="0"/>
                <a:ea typeface="Cambria Math" panose="02040503050406030204" pitchFamily="18" charset="0"/>
              </a:rPr>
              <a:t>Конкурс 10. </a:t>
            </a:r>
          </a:p>
          <a:p>
            <a:pPr algn="ctr"/>
            <a:r>
              <a:rPr lang="ru-RU" sz="4800" b="1" dirty="0" smtClean="0">
                <a:latin typeface="Cambria Math" panose="02040503050406030204" pitchFamily="18" charset="0"/>
                <a:ea typeface="Cambria Math" panose="02040503050406030204" pitchFamily="18" charset="0"/>
              </a:rPr>
              <a:t>«Историческая всякая всячина»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115616" y="116632"/>
            <a:ext cx="7488832" cy="5940088"/>
          </a:xfrm>
          <a:prstGeom prst="rect">
            <a:avLst/>
          </a:prstGeom>
        </p:spPr>
        <p:txBody>
          <a:bodyPr wrap="square">
            <a:spAutoFit/>
          </a:bodyPr>
          <a:lstStyle/>
          <a:p>
            <a:pPr marL="514350" indent="-514350"/>
            <a:endParaRPr lang="ru-RU" sz="2800" dirty="0" smtClean="0">
              <a:latin typeface="Calibri Light" panose="020F0302020204030204" pitchFamily="34" charset="0"/>
              <a:cs typeface="Calibri" pitchFamily="34" charset="0"/>
            </a:endParaRPr>
          </a:p>
          <a:p>
            <a:pPr marL="514350" indent="-514350"/>
            <a:r>
              <a:rPr lang="ru-RU" sz="3200" dirty="0" smtClean="0">
                <a:latin typeface="Calibri Light" panose="020F0302020204030204" pitchFamily="34" charset="0"/>
                <a:cs typeface="Calibri" pitchFamily="34" charset="0"/>
              </a:rPr>
              <a:t>1. Финикийцы изобрели прозрачное стекло, алфавит и пурпурную краску. А из чего они добывали пурпурную краску?</a:t>
            </a:r>
          </a:p>
          <a:p>
            <a:pPr marL="514350" indent="-514350"/>
            <a:r>
              <a:rPr lang="ru-RU" sz="3200" dirty="0" smtClean="0">
                <a:latin typeface="Calibri Light" panose="020F0302020204030204" pitchFamily="34" charset="0"/>
                <a:cs typeface="Calibri" pitchFamily="34" charset="0"/>
              </a:rPr>
              <a:t>2. «Отцом ужаса» называли арабы-кочевники  это сооружение. Высота его была 20 метров. Людей древности пугало это фантастическое существо с телом льва и головою человека. О каком историческом памятнике идет речь? </a:t>
            </a:r>
            <a:endParaRPr lang="ru-RU" sz="3200" dirty="0">
              <a:latin typeface="Calibri Light" panose="020F0302020204030204" pitchFamily="34" charset="0"/>
              <a:cs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175"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115616" y="476672"/>
            <a:ext cx="7632848" cy="4893647"/>
          </a:xfrm>
          <a:prstGeom prst="rect">
            <a:avLst/>
          </a:prstGeom>
        </p:spPr>
        <p:txBody>
          <a:bodyPr wrap="square">
            <a:spAutoFit/>
          </a:bodyPr>
          <a:lstStyle/>
          <a:p>
            <a:endParaRPr lang="ru-RU" sz="3600" dirty="0" smtClean="0">
              <a:latin typeface="Calibri Light" panose="020F0302020204030204" pitchFamily="34" charset="0"/>
            </a:endParaRPr>
          </a:p>
          <a:p>
            <a:r>
              <a:rPr lang="ru-RU" sz="3600" dirty="0" smtClean="0">
                <a:latin typeface="Calibri Light" panose="020F0302020204030204" pitchFamily="34" charset="0"/>
              </a:rPr>
              <a:t>3. Какую войну выиграла одна лошадь?</a:t>
            </a:r>
          </a:p>
          <a:p>
            <a:r>
              <a:rPr lang="ru-RU" sz="3600" dirty="0" smtClean="0">
                <a:latin typeface="Calibri Light" panose="020F0302020204030204" pitchFamily="34" charset="0"/>
              </a:rPr>
              <a:t>4. Птицы однажды сыграли немалую роль в истории. Что это за птицы? И что они сделали?</a:t>
            </a:r>
          </a:p>
          <a:p>
            <a:endParaRPr lang="ru-RU" sz="3200" dirty="0" smtClean="0">
              <a:latin typeface="Calibri Light" panose="020F0302020204030204" pitchFamily="34" charset="0"/>
            </a:endParaRPr>
          </a:p>
          <a:p>
            <a:endParaRPr lang="ru-RU" sz="3200" dirty="0" smtClean="0">
              <a:latin typeface="Calibri Light" panose="020F0302020204030204" pitchFamily="34" charset="0"/>
            </a:endParaRPr>
          </a:p>
          <a:p>
            <a:r>
              <a:rPr lang="ru-RU" sz="3200" dirty="0" smtClean="0">
                <a:latin typeface="Calibri Light" panose="020F0302020204030204" pitchFamily="34" charset="0"/>
              </a:rPr>
              <a:t> </a:t>
            </a:r>
            <a:endParaRPr lang="ru-RU" sz="3200" dirty="0">
              <a:latin typeface="Calibri Light" panose="020F0302020204030204" pitchFamily="34" charset="0"/>
            </a:endParaRPr>
          </a:p>
        </p:txBody>
      </p:sp>
      <p:sp>
        <p:nvSpPr>
          <p:cNvPr id="3" name="Прямоугольник 2"/>
          <p:cNvSpPr/>
          <p:nvPr/>
        </p:nvSpPr>
        <p:spPr>
          <a:xfrm>
            <a:off x="1115616" y="2924944"/>
            <a:ext cx="7632848" cy="584775"/>
          </a:xfrm>
          <a:prstGeom prst="rect">
            <a:avLst/>
          </a:prstGeom>
        </p:spPr>
        <p:txBody>
          <a:bodyPr wrap="square">
            <a:spAutoFit/>
          </a:bodyPr>
          <a:lstStyle/>
          <a:p>
            <a:r>
              <a:rPr lang="ru-RU" sz="3200" dirty="0" smtClean="0">
                <a:latin typeface="Calibri Light" panose="020F0302020204030204" pitchFamily="34" charset="0"/>
              </a:rPr>
              <a:t> </a:t>
            </a:r>
            <a:endParaRPr lang="ru-RU" sz="32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115616" y="548680"/>
            <a:ext cx="7560840" cy="3647152"/>
          </a:xfrm>
          <a:prstGeom prst="rect">
            <a:avLst/>
          </a:prstGeom>
        </p:spPr>
        <p:txBody>
          <a:bodyPr wrap="square">
            <a:spAutoFit/>
          </a:bodyPr>
          <a:lstStyle/>
          <a:p>
            <a:endParaRPr lang="ru-RU" sz="3100" dirty="0" smtClean="0">
              <a:latin typeface="Calibri Light" panose="020F0302020204030204" pitchFamily="34" charset="0"/>
            </a:endParaRPr>
          </a:p>
          <a:p>
            <a:r>
              <a:rPr lang="ru-RU" sz="4000" dirty="0" smtClean="0">
                <a:latin typeface="Calibri Light" panose="020F0302020204030204" pitchFamily="34" charset="0"/>
              </a:rPr>
              <a:t>Ответ:</a:t>
            </a:r>
          </a:p>
          <a:p>
            <a:pPr marL="514350" indent="-514350">
              <a:buAutoNum type="arabicPeriod"/>
            </a:pPr>
            <a:r>
              <a:rPr lang="ru-RU" sz="4000" dirty="0" smtClean="0">
                <a:latin typeface="Calibri Light" panose="020F0302020204030204" pitchFamily="34" charset="0"/>
              </a:rPr>
              <a:t>Из улиток;</a:t>
            </a:r>
          </a:p>
          <a:p>
            <a:pPr marL="514350" indent="-514350">
              <a:buAutoNum type="arabicPeriod"/>
            </a:pPr>
            <a:r>
              <a:rPr lang="ru-RU" sz="4000" dirty="0" smtClean="0">
                <a:latin typeface="Calibri Light" panose="020F0302020204030204" pitchFamily="34" charset="0"/>
              </a:rPr>
              <a:t>Сфинкс;</a:t>
            </a:r>
          </a:p>
          <a:p>
            <a:pPr marL="514350" indent="-514350">
              <a:buAutoNum type="arabicPeriod"/>
            </a:pPr>
            <a:r>
              <a:rPr lang="ru-RU" sz="4000" dirty="0" smtClean="0">
                <a:latin typeface="Calibri Light" panose="020F0302020204030204" pitchFamily="34" charset="0"/>
              </a:rPr>
              <a:t>Троянскую войну;</a:t>
            </a:r>
          </a:p>
          <a:p>
            <a:pPr marL="514350" indent="-514350">
              <a:buAutoNum type="arabicPeriod"/>
            </a:pPr>
            <a:r>
              <a:rPr lang="ru-RU" sz="4000" dirty="0" smtClean="0">
                <a:latin typeface="Calibri Light" panose="020F0302020204030204" pitchFamily="34" charset="0"/>
              </a:rPr>
              <a:t>Гуси. Спасли Рим от галлов.</a:t>
            </a:r>
            <a:r>
              <a:rPr lang="ru-RU" sz="4000" dirty="0">
                <a:latin typeface="Calibri Light" panose="020F0302020204030204" pitchFamily="34"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323528" y="1628800"/>
            <a:ext cx="8424936" cy="1754326"/>
          </a:xfrm>
          <a:prstGeom prst="rect">
            <a:avLst/>
          </a:prstGeom>
        </p:spPr>
        <p:txBody>
          <a:bodyPr wrap="square">
            <a:spAutoFit/>
          </a:bodyPr>
          <a:lstStyle/>
          <a:p>
            <a:pPr algn="ctr"/>
            <a:r>
              <a:rPr lang="ru-RU" sz="5400" b="1" dirty="0" smtClean="0">
                <a:latin typeface="Cambria Math" panose="02040503050406030204" pitchFamily="18" charset="0"/>
                <a:ea typeface="Cambria Math" panose="02040503050406030204" pitchFamily="18" charset="0"/>
              </a:rPr>
              <a:t>Конкурс 11.</a:t>
            </a:r>
          </a:p>
          <a:p>
            <a:pPr algn="ctr"/>
            <a:r>
              <a:rPr lang="ru-RU" sz="5400" b="1" dirty="0" smtClean="0">
                <a:latin typeface="Cambria Math" panose="02040503050406030204" pitchFamily="18" charset="0"/>
                <a:ea typeface="Cambria Math" panose="02040503050406030204" pitchFamily="18" charset="0"/>
              </a:rPr>
              <a:t> «Кто сказал: «Мяу»?» </a:t>
            </a:r>
            <a:endParaRPr lang="ru-RU" sz="5400" dirty="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115616" y="620688"/>
            <a:ext cx="7776864" cy="1569660"/>
          </a:xfrm>
          <a:prstGeom prst="rect">
            <a:avLst/>
          </a:prstGeom>
        </p:spPr>
        <p:txBody>
          <a:bodyPr wrap="square">
            <a:spAutoFit/>
          </a:bodyPr>
          <a:lstStyle/>
          <a:p>
            <a:r>
              <a:rPr lang="ru-RU" sz="3200" b="1" i="1" dirty="0" smtClean="0">
                <a:latin typeface="Calibri Light" panose="020F0302020204030204" pitchFamily="34" charset="0"/>
              </a:rPr>
              <a:t>Уважаемые знатоки! Кто из героев древности или мифических персонажей мог бы сказать эти слова?</a:t>
            </a:r>
            <a:endParaRPr lang="ru-RU" sz="3200" b="1" i="1" dirty="0">
              <a:latin typeface="Calibri Light" panose="020F0302020204030204" pitchFamily="34" charset="0"/>
            </a:endParaRPr>
          </a:p>
        </p:txBody>
      </p:sp>
      <p:sp>
        <p:nvSpPr>
          <p:cNvPr id="3" name="Прямоугольник 2"/>
          <p:cNvSpPr/>
          <p:nvPr/>
        </p:nvSpPr>
        <p:spPr>
          <a:xfrm>
            <a:off x="1115616" y="2276872"/>
            <a:ext cx="7416824" cy="3354765"/>
          </a:xfrm>
          <a:prstGeom prst="rect">
            <a:avLst/>
          </a:prstGeom>
        </p:spPr>
        <p:txBody>
          <a:bodyPr wrap="square">
            <a:spAutoFit/>
          </a:bodyPr>
          <a:lstStyle/>
          <a:p>
            <a:r>
              <a:rPr lang="ru-RU" sz="3600" dirty="0" smtClean="0">
                <a:latin typeface="Calibri Light" pitchFamily="34" charset="0"/>
                <a:cs typeface="Calibri Light" pitchFamily="34" charset="0"/>
              </a:rPr>
              <a:t>1. "Вы говорите, что я слишком много денег потратил на строительство. Я верну в казну деньги, но на каждом здании будет таблица с моим именем". </a:t>
            </a:r>
          </a:p>
          <a:p>
            <a:r>
              <a:rPr lang="ru-RU" sz="3200" dirty="0" smtClean="0">
                <a:latin typeface="Calibri Light" panose="020F0302020204030204" pitchFamily="34" charset="0"/>
              </a:rPr>
              <a:t> </a:t>
            </a:r>
            <a:endParaRPr lang="ru-RU" sz="32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115616" y="620689"/>
            <a:ext cx="7776864" cy="646331"/>
          </a:xfrm>
          <a:prstGeom prst="rect">
            <a:avLst/>
          </a:prstGeom>
        </p:spPr>
        <p:txBody>
          <a:bodyPr wrap="square">
            <a:spAutoFit/>
          </a:bodyPr>
          <a:lstStyle/>
          <a:p>
            <a:endParaRPr lang="ru-RU" sz="3600" dirty="0">
              <a:latin typeface="Calibri Light" panose="020F0302020204030204" pitchFamily="34" charset="0"/>
            </a:endParaRPr>
          </a:p>
        </p:txBody>
      </p:sp>
      <p:sp>
        <p:nvSpPr>
          <p:cNvPr id="4" name="Прямоугольник 3"/>
          <p:cNvSpPr/>
          <p:nvPr/>
        </p:nvSpPr>
        <p:spPr>
          <a:xfrm>
            <a:off x="1043608" y="1052736"/>
            <a:ext cx="7488832" cy="3908762"/>
          </a:xfrm>
          <a:prstGeom prst="rect">
            <a:avLst/>
          </a:prstGeom>
        </p:spPr>
        <p:txBody>
          <a:bodyPr wrap="square">
            <a:spAutoFit/>
          </a:bodyPr>
          <a:lstStyle/>
          <a:p>
            <a:r>
              <a:rPr lang="ru-RU" sz="4400" dirty="0" smtClean="0">
                <a:latin typeface="Calibri Light" panose="020F0302020204030204" pitchFamily="34" charset="0"/>
              </a:rPr>
              <a:t>6. Родина клинописи …</a:t>
            </a:r>
          </a:p>
          <a:p>
            <a:r>
              <a:rPr lang="ru-RU" sz="4400" dirty="0" smtClean="0">
                <a:latin typeface="Calibri Light" pitchFamily="34" charset="0"/>
                <a:cs typeface="Calibri Light" pitchFamily="34" charset="0"/>
              </a:rPr>
              <a:t>7. Родина театра …</a:t>
            </a:r>
          </a:p>
          <a:p>
            <a:r>
              <a:rPr lang="ru-RU" sz="4400" dirty="0" smtClean="0">
                <a:latin typeface="Calibri Light" pitchFamily="34" charset="0"/>
                <a:cs typeface="Calibri Light" pitchFamily="34" charset="0"/>
              </a:rPr>
              <a:t>8. Каково расстояние между </a:t>
            </a:r>
            <a:r>
              <a:rPr lang="ru-RU" sz="4400" dirty="0" err="1" smtClean="0">
                <a:latin typeface="Calibri Light" pitchFamily="34" charset="0"/>
                <a:cs typeface="Calibri Light" pitchFamily="34" charset="0"/>
              </a:rPr>
              <a:t>Двуречьем</a:t>
            </a:r>
            <a:r>
              <a:rPr lang="ru-RU" sz="4400" dirty="0" smtClean="0">
                <a:latin typeface="Calibri Light" pitchFamily="34" charset="0"/>
                <a:cs typeface="Calibri Light" pitchFamily="34" charset="0"/>
              </a:rPr>
              <a:t> и Междуречьем? …</a:t>
            </a:r>
          </a:p>
          <a:p>
            <a:endParaRPr lang="ru-RU" sz="3600" dirty="0" smtClean="0">
              <a:latin typeface="Calibri Light" pitchFamily="34" charset="0"/>
              <a:cs typeface="Calibri Light" pitchFamily="34" charset="0"/>
            </a:endParaRPr>
          </a:p>
          <a:p>
            <a:endParaRPr lang="ru-RU" sz="3600" dirty="0">
              <a:latin typeface="Calibri Light" pitchFamily="34" charset="0"/>
              <a:cs typeface="Calibri Light" pitchFamily="34" charset="0"/>
            </a:endParaRPr>
          </a:p>
        </p:txBody>
      </p:sp>
    </p:spTree>
    <p:extLst>
      <p:ext uri="{BB962C8B-B14F-4D97-AF65-F5344CB8AC3E}">
        <p14:creationId xmlns="" xmlns:p14="http://schemas.microsoft.com/office/powerpoint/2010/main" val="36791205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115616" y="3645024"/>
            <a:ext cx="7488832" cy="2308324"/>
          </a:xfrm>
          <a:prstGeom prst="rect">
            <a:avLst/>
          </a:prstGeom>
        </p:spPr>
        <p:txBody>
          <a:bodyPr wrap="square">
            <a:spAutoFit/>
          </a:bodyPr>
          <a:lstStyle/>
          <a:p>
            <a:r>
              <a:rPr lang="ru-RU" sz="3600" dirty="0" smtClean="0">
                <a:latin typeface="Calibri Light" pitchFamily="34" charset="0"/>
                <a:cs typeface="Calibri Light" pitchFamily="34" charset="0"/>
              </a:rPr>
              <a:t>3. «Я …царь справедливый, которому бог солнца даровал законы. Мои слова превосходны, мои дела бесподобны».</a:t>
            </a:r>
            <a:endParaRPr lang="ru-RU" sz="3600" dirty="0">
              <a:latin typeface="Calibri Light" pitchFamily="34" charset="0"/>
              <a:cs typeface="Calibri Light" pitchFamily="34" charset="0"/>
            </a:endParaRPr>
          </a:p>
        </p:txBody>
      </p:sp>
      <p:sp>
        <p:nvSpPr>
          <p:cNvPr id="3" name="Прямоугольник 2"/>
          <p:cNvSpPr/>
          <p:nvPr/>
        </p:nvSpPr>
        <p:spPr>
          <a:xfrm>
            <a:off x="1115616" y="548680"/>
            <a:ext cx="7344816" cy="2862322"/>
          </a:xfrm>
          <a:prstGeom prst="rect">
            <a:avLst/>
          </a:prstGeom>
        </p:spPr>
        <p:txBody>
          <a:bodyPr wrap="square">
            <a:spAutoFit/>
          </a:bodyPr>
          <a:lstStyle/>
          <a:p>
            <a:r>
              <a:rPr lang="ru-RU" sz="3600" dirty="0">
                <a:latin typeface="Calibri Light" pitchFamily="34" charset="0"/>
                <a:cs typeface="Calibri Light" pitchFamily="34" charset="0"/>
              </a:rPr>
              <a:t>2</a:t>
            </a:r>
            <a:r>
              <a:rPr lang="ru-RU" sz="3600" dirty="0" smtClean="0">
                <a:latin typeface="Calibri Light" pitchFamily="34" charset="0"/>
                <a:cs typeface="Calibri Light" pitchFamily="34" charset="0"/>
              </a:rPr>
              <a:t>. На краю света стоял великан и на плечах держал небесный свод. Я принесу тебе яблоки, сын Зевса, - обещал он, - а ты подержи-ка за меня небо</a:t>
            </a:r>
            <a:r>
              <a:rPr lang="ru-RU" sz="3600" dirty="0" smtClean="0"/>
              <a:t>.</a:t>
            </a:r>
            <a:r>
              <a:rPr lang="ru-RU" sz="3600" dirty="0" smtClean="0">
                <a:latin typeface="Calibri Light" panose="020F0302020204030204" pitchFamily="34" charset="0"/>
              </a:rPr>
              <a:t> </a:t>
            </a:r>
            <a:endParaRPr lang="ru-RU" sz="36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187624" y="980728"/>
            <a:ext cx="7560840" cy="3170099"/>
          </a:xfrm>
          <a:prstGeom prst="rect">
            <a:avLst/>
          </a:prstGeom>
        </p:spPr>
        <p:txBody>
          <a:bodyPr wrap="square">
            <a:spAutoFit/>
          </a:bodyPr>
          <a:lstStyle/>
          <a:p>
            <a:r>
              <a:rPr lang="ru-RU" sz="4000" b="1" i="1" dirty="0" smtClean="0">
                <a:latin typeface="Calibri Light" panose="020F0302020204030204" pitchFamily="34" charset="0"/>
              </a:rPr>
              <a:t>Ответ:</a:t>
            </a:r>
          </a:p>
          <a:p>
            <a:pPr marL="457200" indent="-457200">
              <a:buAutoNum type="arabicPeriod"/>
            </a:pPr>
            <a:r>
              <a:rPr lang="ru-RU" sz="4000" dirty="0" smtClean="0">
                <a:latin typeface="Calibri Light" panose="020F0302020204030204" pitchFamily="34" charset="0"/>
              </a:rPr>
              <a:t>Афинский правитель Перикл;</a:t>
            </a:r>
          </a:p>
          <a:p>
            <a:pPr marL="457200" indent="-457200"/>
            <a:r>
              <a:rPr lang="ru-RU" sz="4000" dirty="0" smtClean="0">
                <a:latin typeface="Calibri Light" panose="020F0302020204030204" pitchFamily="34" charset="0"/>
              </a:rPr>
              <a:t>2. Атлант (Миф об Атланте и Геракле);</a:t>
            </a:r>
          </a:p>
          <a:p>
            <a:pPr marL="457200" indent="-457200"/>
            <a:r>
              <a:rPr lang="ru-RU" sz="4000" dirty="0" smtClean="0">
                <a:latin typeface="Calibri Light" panose="020F0302020204030204" pitchFamily="34" charset="0"/>
              </a:rPr>
              <a:t>3. Вавилонский царь </a:t>
            </a:r>
            <a:r>
              <a:rPr lang="ru-RU" sz="4000" dirty="0" err="1" smtClean="0">
                <a:latin typeface="Calibri Light" panose="020F0302020204030204" pitchFamily="34" charset="0"/>
              </a:rPr>
              <a:t>Хамураппи</a:t>
            </a:r>
            <a:r>
              <a:rPr lang="ru-RU" sz="4000" dirty="0" smtClean="0">
                <a:latin typeface="Calibri Light" panose="020F0302020204030204" pitchFamily="34" charset="0"/>
              </a:rPr>
              <a: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sd.multiurok.ru/html/2020/03/23/s_5e78524346ecd/img18.jpg"/>
          <p:cNvPicPr>
            <a:picLocks noChangeAspect="1" noChangeArrowheads="1"/>
          </p:cNvPicPr>
          <p:nvPr/>
        </p:nvPicPr>
        <p:blipFill>
          <a:blip r:embed="rId3" cstate="print"/>
          <a:srcRect/>
          <a:stretch>
            <a:fillRect/>
          </a:stretch>
        </p:blipFill>
        <p:spPr bwMode="auto">
          <a:xfrm>
            <a:off x="395536" y="260648"/>
            <a:ext cx="8280920" cy="6336704"/>
          </a:xfrm>
          <a:prstGeom prst="rect">
            <a:avLst/>
          </a:prstGeom>
          <a:noFill/>
        </p:spPr>
      </p:pic>
      <p:pic>
        <p:nvPicPr>
          <p:cNvPr id="3" name="Черный ящик">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8066856" y="5987752"/>
            <a:ext cx="609600" cy="609600"/>
          </a:xfrm>
          <a:prstGeom prst="rect">
            <a:avLst/>
          </a:prstGeom>
        </p:spPr>
      </p:pic>
    </p:spTree>
    <p:extLst>
      <p:ext uri="{BB962C8B-B14F-4D97-AF65-F5344CB8AC3E}">
        <p14:creationId xmlns="" xmlns:p14="http://schemas.microsoft.com/office/powerpoint/2010/main" val="3178849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480"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endCondLst>
                    <p:cond evt="onStopAudio" delay="0">
                      <p:tgtEl>
                        <p:sldTgt/>
                      </p:tgtEl>
                    </p:cond>
                  </p:endCondLst>
                </p:cTn>
                <p:tgtEl>
                  <p:spTgt spid="3"/>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827584" y="404664"/>
            <a:ext cx="7992888" cy="5883662"/>
          </a:xfrm>
          <a:prstGeom prst="rect">
            <a:avLst/>
          </a:prstGeom>
        </p:spPr>
        <p:txBody>
          <a:bodyPr wrap="square">
            <a:spAutoFit/>
          </a:bodyPr>
          <a:lstStyle/>
          <a:p>
            <a:pPr>
              <a:lnSpc>
                <a:spcPct val="115000"/>
              </a:lnSpc>
              <a:spcAft>
                <a:spcPts val="1000"/>
              </a:spcAft>
            </a:pPr>
            <a:r>
              <a:rPr lang="ru-RU" sz="3200" dirty="0" smtClean="0">
                <a:latin typeface="Calibri Light" pitchFamily="34" charset="0"/>
                <a:cs typeface="Calibri Light" pitchFamily="34" charset="0"/>
              </a:rPr>
              <a:t>То, что находится в черном ящике было изобретено в Китае, и было известно еще во времена </a:t>
            </a:r>
            <a:r>
              <a:rPr lang="ru-RU" sz="3200" dirty="0" err="1" smtClean="0">
                <a:latin typeface="Calibri Light" pitchFamily="34" charset="0"/>
                <a:cs typeface="Calibri Light" pitchFamily="34" charset="0"/>
              </a:rPr>
              <a:t>Цинь</a:t>
            </a:r>
            <a:r>
              <a:rPr lang="ru-RU" sz="3200" dirty="0" smtClean="0">
                <a:latin typeface="Calibri Light" pitchFamily="34" charset="0"/>
                <a:cs typeface="Calibri Light" pitchFamily="34" charset="0"/>
              </a:rPr>
              <a:t> </a:t>
            </a:r>
            <a:r>
              <a:rPr lang="ru-RU" sz="3200" dirty="0" err="1" smtClean="0">
                <a:latin typeface="Calibri Light" pitchFamily="34" charset="0"/>
                <a:cs typeface="Calibri Light" pitchFamily="34" charset="0"/>
              </a:rPr>
              <a:t>Шихуанди</a:t>
            </a:r>
            <a:r>
              <a:rPr lang="ru-RU" sz="3200" dirty="0" smtClean="0">
                <a:latin typeface="Calibri Light" pitchFamily="34" charset="0"/>
                <a:cs typeface="Calibri Light" pitchFamily="34" charset="0"/>
              </a:rPr>
              <a:t>. Этот предмет не был похож на современный и представлял собой ложку с длинной ручкой, изготовленную из намагниченного железа. Ложку клали на гладкую деревянную подставку с делениями, и она поворачивалась. Внимание, вопрос! </a:t>
            </a:r>
          </a:p>
          <a:p>
            <a:pPr>
              <a:lnSpc>
                <a:spcPct val="115000"/>
              </a:lnSpc>
              <a:spcAft>
                <a:spcPts val="1000"/>
              </a:spcAft>
            </a:pPr>
            <a:r>
              <a:rPr lang="ru-RU" sz="3200" b="1" i="1" dirty="0" smtClean="0">
                <a:latin typeface="Calibri Light" pitchFamily="34" charset="0"/>
                <a:cs typeface="Calibri Light" pitchFamily="34" charset="0"/>
              </a:rPr>
              <a:t>Что находится в черном </a:t>
            </a:r>
            <a:r>
              <a:rPr lang="ru-RU" sz="3200" b="1" i="1" dirty="0" smtClean="0"/>
              <a:t>ящике?</a:t>
            </a:r>
          </a:p>
        </p:txBody>
      </p:sp>
    </p:spTree>
    <p:extLst>
      <p:ext uri="{BB962C8B-B14F-4D97-AF65-F5344CB8AC3E}">
        <p14:creationId xmlns="" xmlns:p14="http://schemas.microsoft.com/office/powerpoint/2010/main" val="34278987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otvet.imgsmail.ru/download/875a8375f91de049494d6073098e8a2f_3e826eec3174192dbc5e284c86ca3e54.jpg"/>
          <p:cNvPicPr>
            <a:picLocks noChangeAspect="1" noChangeArrowheads="1"/>
          </p:cNvPicPr>
          <p:nvPr/>
        </p:nvPicPr>
        <p:blipFill>
          <a:blip r:embed="rId2" cstate="print"/>
          <a:srcRect/>
          <a:stretch>
            <a:fillRect/>
          </a:stretch>
        </p:blipFill>
        <p:spPr bwMode="auto">
          <a:xfrm>
            <a:off x="4139952" y="3775810"/>
            <a:ext cx="4681152" cy="3082190"/>
          </a:xfrm>
          <a:prstGeom prst="rect">
            <a:avLst/>
          </a:prstGeom>
          <a:noFill/>
        </p:spPr>
      </p:pic>
      <p:sp>
        <p:nvSpPr>
          <p:cNvPr id="2051" name="Rectangle 3"/>
          <p:cNvSpPr>
            <a:spLocks noChangeArrowheads="1"/>
          </p:cNvSpPr>
          <p:nvPr/>
        </p:nvSpPr>
        <p:spPr bwMode="auto">
          <a:xfrm>
            <a:off x="323528" y="4550140"/>
            <a:ext cx="324036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1" i="1" u="none" strike="noStrike" cap="none" normalizeH="0" baseline="0" dirty="0" smtClean="0">
                <a:ln>
                  <a:noFill/>
                </a:ln>
                <a:solidFill>
                  <a:srgbClr val="333333"/>
                </a:solidFill>
                <a:effectLst/>
                <a:latin typeface="Calibri Light" pitchFamily="34" charset="0"/>
                <a:ea typeface="Times New Roman" pitchFamily="18" charset="0"/>
                <a:cs typeface="Calibri Light" pitchFamily="34" charset="0"/>
              </a:rPr>
              <a:t>Ответ: компас</a:t>
            </a:r>
            <a:endParaRPr kumimoji="0" lang="ru-RU" sz="3600" b="0" i="1" u="none" strike="noStrike" cap="none" normalizeH="0" baseline="0" dirty="0" smtClean="0">
              <a:ln>
                <a:noFill/>
              </a:ln>
              <a:solidFill>
                <a:schemeClr val="tx1"/>
              </a:solidFill>
              <a:effectLst/>
              <a:latin typeface="Calibri Light" pitchFamily="34" charset="0"/>
              <a:cs typeface="Calibri Light" pitchFamily="34" charset="0"/>
            </a:endParaRPr>
          </a:p>
        </p:txBody>
      </p:sp>
      <p:pic>
        <p:nvPicPr>
          <p:cNvPr id="2059" name="Picture 11" descr="https://klike.net/uploads/posts/2023-02/1677130822_3-13.png"/>
          <p:cNvPicPr>
            <a:picLocks noChangeAspect="1" noChangeArrowheads="1"/>
          </p:cNvPicPr>
          <p:nvPr/>
        </p:nvPicPr>
        <p:blipFill>
          <a:blip r:embed="rId3" cstate="print"/>
          <a:srcRect/>
          <a:stretch>
            <a:fillRect/>
          </a:stretch>
        </p:blipFill>
        <p:spPr bwMode="auto">
          <a:xfrm>
            <a:off x="755576" y="404664"/>
            <a:ext cx="5688632" cy="3744416"/>
          </a:xfrm>
          <a:prstGeom prst="rect">
            <a:avLst/>
          </a:prstGeom>
          <a:noFill/>
        </p:spPr>
      </p:pic>
    </p:spTree>
    <p:extLst>
      <p:ext uri="{BB962C8B-B14F-4D97-AF65-F5344CB8AC3E}">
        <p14:creationId xmlns="" xmlns:p14="http://schemas.microsoft.com/office/powerpoint/2010/main" val="1470858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988840"/>
            <a:ext cx="8136904" cy="1754326"/>
          </a:xfrm>
          <a:prstGeom prst="rect">
            <a:avLst/>
          </a:prstGeom>
        </p:spPr>
        <p:txBody>
          <a:bodyPr wrap="square">
            <a:spAutoFit/>
          </a:bodyPr>
          <a:lstStyle/>
          <a:p>
            <a:pPr algn="ctr"/>
            <a:r>
              <a:rPr lang="ru-RU" sz="5400" b="1" dirty="0" smtClean="0">
                <a:latin typeface="Cambria Math" panose="02040503050406030204" pitchFamily="18" charset="0"/>
                <a:ea typeface="Cambria Math" panose="02040503050406030204" pitchFamily="18" charset="0"/>
              </a:rPr>
              <a:t>Конкурс 13.</a:t>
            </a:r>
          </a:p>
          <a:p>
            <a:pPr algn="ctr"/>
            <a:r>
              <a:rPr lang="ru-RU" sz="5400" b="1" dirty="0" smtClean="0">
                <a:latin typeface="Cambria Math" panose="02040503050406030204" pitchFamily="18" charset="0"/>
                <a:ea typeface="Cambria Math" panose="02040503050406030204" pitchFamily="18" charset="0"/>
              </a:rPr>
              <a:t> «Реставраторы»</a:t>
            </a:r>
            <a:endParaRPr lang="ru-RU" sz="5400" dirty="0">
              <a:latin typeface="Cambria Math" panose="02040503050406030204" pitchFamily="18" charset="0"/>
              <a:ea typeface="Cambria Math" panose="020405030504060302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251520" y="339464"/>
            <a:ext cx="856895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10101"/>
                </a:solidFill>
                <a:effectLst/>
                <a:latin typeface="Calibri Light" pitchFamily="34" charset="0"/>
                <a:ea typeface="Times New Roman" pitchFamily="18" charset="0"/>
                <a:cs typeface="Calibri Light" pitchFamily="34" charset="0"/>
              </a:rPr>
              <a:t>Все вы знаете, что археологи, раскапывая предметы старины, многие из них собирают буквально по кусочкам. Результат кропотливой работы археологов, историков, реставраторов мы можем увидеть в музеях. В этом конкурсе вам предстоит побывать в роли реставратора. Командам предстоит собрать из кусочков изображения греческого бога и назвать его имя.</a:t>
            </a:r>
            <a:endParaRPr kumimoji="0" lang="ru-RU" sz="3600" b="0" i="0" u="none" strike="noStrike" cap="none" normalizeH="0" baseline="0" dirty="0" smtClean="0">
              <a:ln>
                <a:noFill/>
              </a:ln>
              <a:solidFill>
                <a:schemeClr val="tx1"/>
              </a:solidFill>
              <a:effectLst/>
              <a:latin typeface="Calibri Light" pitchFamily="34" charset="0"/>
              <a:cs typeface="Calibri Light"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s://flyclipart.com/thumbs/hades-illustration-1310346.png"/>
          <p:cNvPicPr/>
          <p:nvPr/>
        </p:nvPicPr>
        <p:blipFill>
          <a:blip r:embed="rId2" cstate="print"/>
          <a:srcRect/>
          <a:stretch>
            <a:fillRect/>
          </a:stretch>
        </p:blipFill>
        <p:spPr bwMode="auto">
          <a:xfrm>
            <a:off x="1691680" y="764704"/>
            <a:ext cx="6264696" cy="5904656"/>
          </a:xfrm>
          <a:prstGeom prst="rect">
            <a:avLst/>
          </a:prstGeom>
          <a:noFill/>
          <a:ln w="9525">
            <a:noFill/>
            <a:miter lim="800000"/>
            <a:headEnd/>
            <a:tailEnd/>
          </a:ln>
        </p:spPr>
      </p:pic>
      <p:sp>
        <p:nvSpPr>
          <p:cNvPr id="83969" name="Rectangle 1"/>
          <p:cNvSpPr>
            <a:spLocks noChangeArrowheads="1"/>
          </p:cNvSpPr>
          <p:nvPr/>
        </p:nvSpPr>
        <p:spPr bwMode="auto">
          <a:xfrm>
            <a:off x="467544" y="80371"/>
            <a:ext cx="867645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rgbClr val="010101"/>
                </a:solidFill>
                <a:effectLst/>
                <a:latin typeface="Calibri Light" pitchFamily="34" charset="0"/>
                <a:ea typeface="Times New Roman" pitchFamily="18" charset="0"/>
                <a:cs typeface="Calibri Light" pitchFamily="34" charset="0"/>
              </a:rPr>
              <a:t>Ответ: </a:t>
            </a:r>
            <a:r>
              <a:rPr kumimoji="0" lang="ru-RU" sz="3200" b="0" i="0" u="none" strike="noStrike" cap="none" normalizeH="0" baseline="0" dirty="0" smtClean="0">
                <a:ln>
                  <a:noFill/>
                </a:ln>
                <a:solidFill>
                  <a:srgbClr val="010101"/>
                </a:solidFill>
                <a:effectLst/>
                <a:latin typeface="Calibri Light" pitchFamily="34" charset="0"/>
                <a:ea typeface="Times New Roman" pitchFamily="18" charset="0"/>
                <a:cs typeface="Calibri Light" pitchFamily="34" charset="0"/>
              </a:rPr>
              <a:t>Бог подземного царства Аид</a:t>
            </a:r>
            <a:endParaRPr kumimoji="0" lang="ru-RU" sz="3200" b="0" i="0" u="none" strike="noStrike" cap="none" normalizeH="0" baseline="0" dirty="0" smtClean="0">
              <a:ln>
                <a:noFill/>
              </a:ln>
              <a:solidFill>
                <a:schemeClr val="tx1"/>
              </a:solidFill>
              <a:effectLst/>
              <a:latin typeface="Calibri Light" pitchFamily="34" charset="0"/>
              <a:cs typeface="Calibri Light"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un9-78.userapi.com/impg/0T-hFnuzSu5ctWECrGWfyZaRmDuArPEBagvWnQ/0qxZY26iORE.jpg?size=960x720&amp;quality=96&amp;sign=aef1a7284b0cc99e3967bff742c6ab9a&amp;c_uniq_tag=mfWMSyjILoXnwGMh-gDNz6Djr2ALYhYzIibEuGf5Cn0&amp;type=albu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260649"/>
            <a:ext cx="8424936" cy="62646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20151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1043608" y="620688"/>
            <a:ext cx="4691286" cy="1138773"/>
          </a:xfrm>
          <a:prstGeom prst="rect">
            <a:avLst/>
          </a:prstGeom>
        </p:spPr>
        <p:txBody>
          <a:bodyPr wrap="square">
            <a:spAutoFit/>
          </a:bodyPr>
          <a:lstStyle/>
          <a:p>
            <a:r>
              <a:rPr lang="ru-RU" sz="3200" b="1" dirty="0" smtClean="0">
                <a:latin typeface="Calibri Light" panose="020F0302020204030204" pitchFamily="34" charset="0"/>
              </a:rPr>
              <a:t>Ответ:</a:t>
            </a:r>
          </a:p>
          <a:p>
            <a:endParaRPr lang="ru-RU" dirty="0" smtClean="0"/>
          </a:p>
          <a:p>
            <a:endParaRPr lang="ru-RU" dirty="0"/>
          </a:p>
        </p:txBody>
      </p:sp>
      <p:sp>
        <p:nvSpPr>
          <p:cNvPr id="4" name="Прямоугольник 3"/>
          <p:cNvSpPr/>
          <p:nvPr/>
        </p:nvSpPr>
        <p:spPr>
          <a:xfrm>
            <a:off x="1043608" y="1468110"/>
            <a:ext cx="7344816" cy="4154984"/>
          </a:xfrm>
          <a:prstGeom prst="rect">
            <a:avLst/>
          </a:prstGeom>
        </p:spPr>
        <p:txBody>
          <a:bodyPr wrap="square">
            <a:spAutoFit/>
          </a:bodyPr>
          <a:lstStyle/>
          <a:p>
            <a:r>
              <a:rPr lang="ru-RU" sz="4400" dirty="0">
                <a:latin typeface="Calibri Light" panose="020F0302020204030204" pitchFamily="34" charset="0"/>
              </a:rPr>
              <a:t>1. </a:t>
            </a:r>
            <a:r>
              <a:rPr lang="ru-RU" sz="4400" dirty="0" smtClean="0">
                <a:latin typeface="Calibri Light" panose="020F0302020204030204" pitchFamily="34" charset="0"/>
              </a:rPr>
              <a:t>Вавилон;</a:t>
            </a:r>
            <a:endParaRPr lang="ru-RU" sz="4400" dirty="0">
              <a:latin typeface="Calibri Light" panose="020F0302020204030204" pitchFamily="34" charset="0"/>
            </a:endParaRPr>
          </a:p>
          <a:p>
            <a:r>
              <a:rPr lang="ru-RU" sz="4400" dirty="0">
                <a:latin typeface="Calibri Light" panose="020F0302020204030204" pitchFamily="34" charset="0"/>
              </a:rPr>
              <a:t>2. </a:t>
            </a:r>
            <a:r>
              <a:rPr lang="ru-RU" sz="4400" dirty="0" smtClean="0">
                <a:latin typeface="Calibri Light" panose="020F0302020204030204" pitchFamily="34" charset="0"/>
              </a:rPr>
              <a:t>Аттика;</a:t>
            </a:r>
            <a:endParaRPr lang="ru-RU" sz="4400" dirty="0">
              <a:latin typeface="Calibri Light" panose="020F0302020204030204" pitchFamily="34" charset="0"/>
            </a:endParaRPr>
          </a:p>
          <a:p>
            <a:r>
              <a:rPr lang="ru-RU" sz="4400" dirty="0">
                <a:latin typeface="Calibri Light" panose="020F0302020204030204" pitchFamily="34" charset="0"/>
              </a:rPr>
              <a:t>3. </a:t>
            </a:r>
            <a:r>
              <a:rPr lang="ru-RU" sz="4400" dirty="0" smtClean="0">
                <a:latin typeface="Calibri Light" panose="020F0302020204030204" pitchFamily="34" charset="0"/>
              </a:rPr>
              <a:t>Альпы;</a:t>
            </a:r>
            <a:endParaRPr lang="ru-RU" sz="4400" dirty="0">
              <a:latin typeface="Calibri Light" panose="020F0302020204030204" pitchFamily="34" charset="0"/>
            </a:endParaRPr>
          </a:p>
          <a:p>
            <a:r>
              <a:rPr lang="ru-RU" sz="4400" dirty="0">
                <a:latin typeface="Calibri Light" panose="020F0302020204030204" pitchFamily="34" charset="0"/>
              </a:rPr>
              <a:t>4. </a:t>
            </a:r>
            <a:r>
              <a:rPr lang="ru-RU" sz="4400" dirty="0" smtClean="0">
                <a:latin typeface="Calibri Light" panose="020F0302020204030204" pitchFamily="34" charset="0"/>
              </a:rPr>
              <a:t>р. Инд, р. Ганг;</a:t>
            </a:r>
            <a:endParaRPr lang="ru-RU" sz="4400" dirty="0">
              <a:latin typeface="Calibri Light" panose="020F0302020204030204" pitchFamily="34" charset="0"/>
            </a:endParaRPr>
          </a:p>
          <a:p>
            <a:r>
              <a:rPr lang="ru-RU" sz="4400" dirty="0">
                <a:latin typeface="Calibri Light" panose="020F0302020204030204" pitchFamily="34" charset="0"/>
              </a:rPr>
              <a:t>5. </a:t>
            </a:r>
            <a:r>
              <a:rPr lang="ru-RU" sz="4400" dirty="0" smtClean="0">
                <a:latin typeface="Calibri Light" panose="020F0302020204030204" pitchFamily="34" charset="0"/>
              </a:rPr>
              <a:t>Африка;</a:t>
            </a:r>
            <a:endParaRPr lang="ru-RU" sz="4400" dirty="0">
              <a:latin typeface="Calibri Light" panose="020F0302020204030204" pitchFamily="34" charset="0"/>
            </a:endParaRPr>
          </a:p>
          <a:p>
            <a:r>
              <a:rPr lang="ru-RU" sz="4400" dirty="0" smtClean="0">
                <a:latin typeface="Calibri Light" panose="020F0302020204030204" pitchFamily="34" charset="0"/>
              </a:rPr>
              <a:t>6. </a:t>
            </a:r>
            <a:r>
              <a:rPr lang="ru-RU" sz="4400" dirty="0" err="1" smtClean="0">
                <a:latin typeface="Calibri Light" panose="020F0302020204030204" pitchFamily="34" charset="0"/>
              </a:rPr>
              <a:t>Месапотамия</a:t>
            </a:r>
            <a:r>
              <a:rPr lang="ru-RU" sz="4400" dirty="0" smtClean="0">
                <a:latin typeface="Calibri Light" panose="020F0302020204030204" pitchFamily="34" charset="0"/>
              </a:rPr>
              <a:t>;</a:t>
            </a:r>
            <a:endParaRPr lang="ru-RU" sz="44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052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971600" y="260648"/>
            <a:ext cx="8712967" cy="2123658"/>
          </a:xfrm>
          <a:prstGeom prst="rect">
            <a:avLst/>
          </a:prstGeom>
        </p:spPr>
        <p:txBody>
          <a:bodyPr wrap="square">
            <a:spAutoFit/>
          </a:bodyPr>
          <a:lstStyle/>
          <a:p>
            <a:endParaRPr lang="ru-RU" sz="4400" dirty="0" smtClean="0">
              <a:latin typeface="Calibri Light" panose="020F0302020204030204" pitchFamily="34" charset="0"/>
            </a:endParaRPr>
          </a:p>
          <a:p>
            <a:r>
              <a:rPr lang="ru-RU" sz="4400" dirty="0" smtClean="0">
                <a:latin typeface="Calibri Light" panose="020F0302020204030204" pitchFamily="34" charset="0"/>
              </a:rPr>
              <a:t>7. Греция;</a:t>
            </a:r>
          </a:p>
          <a:p>
            <a:r>
              <a:rPr lang="ru-RU" sz="4400" dirty="0" smtClean="0">
                <a:latin typeface="Calibri Light" panose="020F0302020204030204" pitchFamily="34" charset="0"/>
              </a:rPr>
              <a:t>8. Это одна страна. </a:t>
            </a:r>
            <a:endParaRPr lang="ru-RU" sz="4400" dirty="0">
              <a:latin typeface="Calibri Light" panose="020F03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3"/>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Прямоугольник 3"/>
          <p:cNvSpPr/>
          <p:nvPr/>
        </p:nvSpPr>
        <p:spPr>
          <a:xfrm>
            <a:off x="611560" y="2060848"/>
            <a:ext cx="8136903" cy="1754326"/>
          </a:xfrm>
          <a:prstGeom prst="rect">
            <a:avLst/>
          </a:prstGeom>
        </p:spPr>
        <p:txBody>
          <a:bodyPr wrap="square">
            <a:spAutoFit/>
          </a:bodyPr>
          <a:lstStyle/>
          <a:p>
            <a:pPr algn="ctr"/>
            <a:r>
              <a:rPr lang="ru-RU" sz="5400" b="1" dirty="0" smtClean="0">
                <a:latin typeface="Cambria Math" panose="02040503050406030204" pitchFamily="18" charset="0"/>
                <a:ea typeface="Cambria Math" panose="02040503050406030204" pitchFamily="18" charset="0"/>
              </a:rPr>
              <a:t>Конкурс 2.  </a:t>
            </a:r>
          </a:p>
          <a:p>
            <a:pPr algn="ctr"/>
            <a:r>
              <a:rPr lang="ru-RU" sz="5400" b="1" dirty="0" smtClean="0">
                <a:latin typeface="Cambria Math" panose="02040503050406030204" pitchFamily="18" charset="0"/>
                <a:ea typeface="Cambria Math" panose="02040503050406030204" pitchFamily="18" charset="0"/>
              </a:rPr>
              <a:t>«Вопрос от …»</a:t>
            </a:r>
            <a:endParaRPr lang="ru-RU" sz="5400" b="1" dirty="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683568" y="318525"/>
            <a:ext cx="777686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Calibri Light" pitchFamily="34" charset="0"/>
                <a:ea typeface="Times New Roman" pitchFamily="18" charset="0"/>
                <a:cs typeface="Calibri Light" pitchFamily="34" charset="0"/>
              </a:rPr>
              <a:t>Когда-то юноша прекрасный</a:t>
            </a:r>
            <a:endParaRPr kumimoji="0" lang="ru-RU" sz="3600"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Calibri Light" pitchFamily="34" charset="0"/>
                <a:ea typeface="Times New Roman" pitchFamily="18" charset="0"/>
                <a:cs typeface="Calibri Light" pitchFamily="34" charset="0"/>
              </a:rPr>
              <a:t>Трех милых женщин</a:t>
            </a:r>
            <a:endParaRPr kumimoji="0" lang="ru-RU" sz="3600"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Calibri Light" pitchFamily="34" charset="0"/>
                <a:ea typeface="Times New Roman" pitchFamily="18" charset="0"/>
                <a:cs typeface="Calibri Light" pitchFamily="34" charset="0"/>
              </a:rPr>
              <a:t>Спор пытался рассудить.</a:t>
            </a:r>
            <a:endParaRPr kumimoji="0" lang="ru-RU" sz="3600"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Calibri Light" pitchFamily="34" charset="0"/>
                <a:ea typeface="Times New Roman" pitchFamily="18" charset="0"/>
                <a:cs typeface="Calibri Light" pitchFamily="34" charset="0"/>
              </a:rPr>
              <a:t>Но это послужило</a:t>
            </a:r>
            <a:endParaRPr kumimoji="0" lang="ru-RU" sz="3600"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Calibri Light" pitchFamily="34" charset="0"/>
                <a:ea typeface="Times New Roman" pitchFamily="18" charset="0"/>
                <a:cs typeface="Calibri Light" pitchFamily="34" charset="0"/>
              </a:rPr>
              <a:t>Лишь началом</a:t>
            </a:r>
            <a:endParaRPr kumimoji="0" lang="ru-RU" sz="3600"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Calibri Light" pitchFamily="34" charset="0"/>
                <a:ea typeface="Times New Roman" pitchFamily="18" charset="0"/>
                <a:cs typeface="Calibri Light" pitchFamily="34" charset="0"/>
              </a:rPr>
              <a:t>Кровавых поединков,</a:t>
            </a:r>
            <a:endParaRPr kumimoji="0" lang="ru-RU" sz="3600"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Calibri Light" pitchFamily="34" charset="0"/>
                <a:ea typeface="Times New Roman" pitchFamily="18" charset="0"/>
                <a:cs typeface="Calibri Light" pitchFamily="34" charset="0"/>
              </a:rPr>
              <a:t>Ссор и битв.</a:t>
            </a:r>
            <a:endParaRPr kumimoji="0" lang="ru-RU" sz="3600"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Calibri Light" pitchFamily="34" charset="0"/>
                <a:ea typeface="Times New Roman" pitchFamily="18" charset="0"/>
                <a:cs typeface="Calibri Light" pitchFamily="34" charset="0"/>
              </a:rPr>
              <a:t>Так что же</a:t>
            </a:r>
            <a:endParaRPr kumimoji="0" lang="ru-RU" sz="3600"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Calibri Light" pitchFamily="34" charset="0"/>
                <a:ea typeface="Times New Roman" pitchFamily="18" charset="0"/>
                <a:cs typeface="Calibri Light" pitchFamily="34" charset="0"/>
              </a:rPr>
              <a:t>Было этому причиной</a:t>
            </a:r>
            <a:endParaRPr kumimoji="0" lang="ru-RU" sz="3600" b="0" i="0" u="none" strike="noStrike" cap="none" normalizeH="0" baseline="0" dirty="0" smtClean="0">
              <a:ln>
                <a:noFill/>
              </a:ln>
              <a:solidFill>
                <a:schemeClr val="tx1"/>
              </a:solidFill>
              <a:effectLst/>
              <a:latin typeface="Calibri Light" pitchFamily="34" charset="0"/>
              <a:ea typeface="Times New Roman" pitchFamily="18"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Calibri Light" pitchFamily="34" charset="0"/>
                <a:ea typeface="Times New Roman" pitchFamily="18" charset="0"/>
                <a:cs typeface="Calibri Light" pitchFamily="34" charset="0"/>
              </a:rPr>
              <a:t>Через минуту</a:t>
            </a:r>
            <a:endParaRPr kumimoji="0" lang="ru-RU" sz="3600"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rgbClr val="000000"/>
                </a:solidFill>
                <a:effectLst/>
                <a:latin typeface="Calibri Light" pitchFamily="34" charset="0"/>
                <a:ea typeface="Calibri" pitchFamily="34" charset="0"/>
                <a:cs typeface="Calibri Light" pitchFamily="34" charset="0"/>
              </a:rPr>
              <a:t>Нужно вам решить.  </a:t>
            </a:r>
            <a:endParaRPr kumimoji="0" lang="ru-RU" sz="3600" b="0" i="0" u="none" strike="noStrike" cap="none" normalizeH="0" baseline="0" dirty="0" smtClean="0">
              <a:ln>
                <a:noFill/>
              </a:ln>
              <a:solidFill>
                <a:schemeClr val="tx1"/>
              </a:solidFill>
              <a:effectLst/>
              <a:latin typeface="Calibri Light" pitchFamily="34" charset="0"/>
              <a:cs typeface="Calibri Light" pitchFamily="34" charset="0"/>
            </a:endParaRPr>
          </a:p>
        </p:txBody>
      </p:sp>
    </p:spTree>
    <p:extLst>
      <p:ext uri="{BB962C8B-B14F-4D97-AF65-F5344CB8AC3E}">
        <p14:creationId xmlns="" xmlns:p14="http://schemas.microsoft.com/office/powerpoint/2010/main" val="3786912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970</TotalTime>
  <Words>1271</Words>
  <Application>Microsoft Office PowerPoint</Application>
  <PresentationFormat>Экран (4:3)</PresentationFormat>
  <Paragraphs>178</Paragraphs>
  <Slides>58</Slides>
  <Notes>0</Notes>
  <HiddenSlides>0</HiddenSlides>
  <MMClips>3</MMClips>
  <ScaleCrop>false</ScaleCrop>
  <HeadingPairs>
    <vt:vector size="4" baseType="variant">
      <vt:variant>
        <vt:lpstr>Тема</vt:lpstr>
      </vt:variant>
      <vt:variant>
        <vt:i4>2</vt:i4>
      </vt:variant>
      <vt:variant>
        <vt:lpstr>Заголовки слайдов</vt:lpstr>
      </vt:variant>
      <vt:variant>
        <vt:i4>58</vt:i4>
      </vt:variant>
    </vt:vector>
  </HeadingPairs>
  <TitlesOfParts>
    <vt:vector size="60" baseType="lpstr">
      <vt:lpstr>Эркер</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vector>
  </TitlesOfParts>
  <Company>Krokoz™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XEON</dc:creator>
  <cp:lastModifiedBy>User</cp:lastModifiedBy>
  <cp:revision>147</cp:revision>
  <dcterms:created xsi:type="dcterms:W3CDTF">2023-02-22T12:25:58Z</dcterms:created>
  <dcterms:modified xsi:type="dcterms:W3CDTF">2023-04-30T10:59:38Z</dcterms:modified>
</cp:coreProperties>
</file>