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314" r:id="rId4"/>
    <p:sldId id="292" r:id="rId5"/>
    <p:sldId id="287" r:id="rId6"/>
    <p:sldId id="288" r:id="rId7"/>
    <p:sldId id="289" r:id="rId8"/>
    <p:sldId id="290" r:id="rId9"/>
    <p:sldId id="291" r:id="rId10"/>
    <p:sldId id="294" r:id="rId11"/>
    <p:sldId id="293" r:id="rId12"/>
    <p:sldId id="270" r:id="rId13"/>
    <p:sldId id="306" r:id="rId14"/>
    <p:sldId id="308" r:id="rId15"/>
    <p:sldId id="310" r:id="rId16"/>
    <p:sldId id="307" r:id="rId17"/>
    <p:sldId id="309" r:id="rId18"/>
    <p:sldId id="311" r:id="rId19"/>
    <p:sldId id="276" r:id="rId20"/>
    <p:sldId id="313" r:id="rId21"/>
    <p:sldId id="280" r:id="rId22"/>
    <p:sldId id="316" r:id="rId23"/>
    <p:sldId id="312" r:id="rId24"/>
    <p:sldId id="315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7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квартир в доме</a:t>
            </a:r>
          </a:p>
        </c:rich>
      </c:tx>
      <c:layout>
        <c:manualLayout>
          <c:xMode val="edge"/>
          <c:yMode val="edge"/>
          <c:x val="0.13981722222906795"/>
          <c:y val="2.70089867059304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46940512627086"/>
          <c:y val="0.15804408206068152"/>
          <c:w val="0.69218988300440665"/>
          <c:h val="0.83969242480080164"/>
        </c:manualLayout>
      </c:layout>
      <c:pieChart>
        <c:varyColors val="1"/>
        <c:ser>
          <c:idx val="0"/>
          <c:order val="0"/>
          <c:tx>
            <c:strRef>
              <c:f>Лист1!$B$46</c:f>
              <c:strCache>
                <c:ptCount val="1"/>
                <c:pt idx="0">
                  <c:v>Распределение квартир в доме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3423121923637901"/>
                  <c:y val="0.2234370201214619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800" b="1" dirty="0"/>
                      <a:t>1 комн.
16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7547917197868798"/>
                  <c:y val="-0.14868712223610356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Лист1!$A$47:$A$49</c:f>
              <c:strCache>
                <c:ptCount val="3"/>
                <c:pt idx="0">
                  <c:v>1 комн.</c:v>
                </c:pt>
                <c:pt idx="1">
                  <c:v>2-х комн.</c:v>
                </c:pt>
                <c:pt idx="2">
                  <c:v>3-х комн.</c:v>
                </c:pt>
              </c:strCache>
            </c:strRef>
          </c:cat>
          <c:val>
            <c:numRef>
              <c:f>Лист1!$B$47:$B$49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Столбчатая диаграмма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 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27968"/>
        <c:axId val="114262016"/>
      </c:barChart>
      <c:catAx>
        <c:axId val="10622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262016"/>
        <c:crosses val="autoZero"/>
        <c:auto val="1"/>
        <c:lblAlgn val="ctr"/>
        <c:lblOffset val="100"/>
        <c:noMultiLvlLbl val="0"/>
      </c:catAx>
      <c:valAx>
        <c:axId val="1142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2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Круговая диаграмма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6C7367-BA55-4F28-81E9-EFDC46BC522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CAD25A-DD36-45BF-BB25-E9E1B1E0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gif"/><Relationship Id="rId11" Type="http://schemas.openxmlformats.org/officeDocument/2006/relationships/image" Target="../media/image18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_____Microsoft_Excel_97-2003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microsoft.com/office/2007/relationships/hdphoto" Target="../media/hdphoto5.wdp"/><Relationship Id="rId2" Type="http://schemas.openxmlformats.org/officeDocument/2006/relationships/image" Target="../media/image28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2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30.01.23  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268760"/>
            <a:ext cx="63367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иаграммы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221088"/>
            <a:ext cx="31683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ООШ № 21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Оленегорск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читель первой категории</a:t>
            </a:r>
          </a:p>
          <a:p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Нозикова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О.В.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18228"/>
            <a:ext cx="7125113" cy="4443020"/>
          </a:xfrm>
        </p:spPr>
        <p:txBody>
          <a:bodyPr/>
          <a:lstStyle/>
          <a:p>
            <a:r>
              <a:rPr lang="ru-RU" sz="1800" dirty="0" smtClean="0"/>
              <a:t>1</a:t>
            </a:r>
            <a:r>
              <a:rPr lang="ru-RU" sz="2800" dirty="0" smtClean="0"/>
              <a:t>)                               - « 5»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2)                                - «4»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3)                               - «3»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4)                               - «2»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9009" y="1052736"/>
                <a:ext cx="291458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800" b="0" i="0" smtClean="0">
                          <a:latin typeface="Cambria Math"/>
                        </a:rPr>
                        <m:t> ∗360=</m:t>
                      </m:r>
                      <m:r>
                        <a:rPr lang="ru-RU" sz="2800" b="0" i="1" smtClean="0">
                          <a:latin typeface="Cambria Math"/>
                        </a:rPr>
                        <m:t>120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9" y="1052736"/>
                <a:ext cx="2914580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9009" y="2276872"/>
                <a:ext cx="291458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800" b="0" i="0" smtClean="0">
                          <a:latin typeface="Cambria Math"/>
                        </a:rPr>
                        <m:t> ∗360=</m:t>
                      </m:r>
                      <m:r>
                        <a:rPr lang="ru-RU" sz="2800" b="0" i="1" smtClean="0">
                          <a:latin typeface="Cambria Math"/>
                        </a:rPr>
                        <m:t>150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9" y="2276872"/>
                <a:ext cx="2914580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9451" y="3573016"/>
                <a:ext cx="2715808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800" b="0" i="0" smtClean="0">
                          <a:latin typeface="Cambria Math"/>
                        </a:rPr>
                        <m:t> ∗360=</m:t>
                      </m:r>
                      <m:r>
                        <a:rPr lang="ru-RU" sz="2800" b="0" i="1" smtClean="0">
                          <a:latin typeface="Cambria Math"/>
                        </a:rPr>
                        <m:t>75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51" y="3573016"/>
                <a:ext cx="2715808" cy="9077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2287" y="4869160"/>
                <a:ext cx="271580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800" b="0" i="0" smtClean="0">
                          <a:latin typeface="Cambria Math"/>
                        </a:rPr>
                        <m:t> ∗360=</m:t>
                      </m:r>
                      <m:r>
                        <a:rPr lang="ru-RU" sz="2800" b="0" i="1" smtClean="0">
                          <a:latin typeface="Cambria Math"/>
                        </a:rPr>
                        <m:t>15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87" y="4869160"/>
                <a:ext cx="271580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1129651" y="260648"/>
            <a:ext cx="7125113" cy="420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2 вариант</a:t>
            </a:r>
          </a:p>
          <a:p>
            <a:r>
              <a:rPr lang="ru-RU" dirty="0" smtClean="0"/>
              <a:t>Решение: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7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651" y="260648"/>
            <a:ext cx="7125113" cy="420419"/>
          </a:xfrm>
        </p:spPr>
        <p:txBody>
          <a:bodyPr/>
          <a:lstStyle/>
          <a:p>
            <a:pPr algn="ctr"/>
            <a:r>
              <a:rPr lang="ru-RU" dirty="0" smtClean="0"/>
              <a:t>2 вариант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099122"/>
              </p:ext>
            </p:extLst>
          </p:nvPr>
        </p:nvGraphicFramePr>
        <p:xfrm>
          <a:off x="611560" y="836712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79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7" descr="Уголки"/>
          <p:cNvSpPr>
            <a:spLocks/>
          </p:cNvSpPr>
          <p:nvPr/>
        </p:nvSpPr>
        <p:spPr bwMode="auto">
          <a:xfrm>
            <a:off x="0" y="4857760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643050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 dirty="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 dirty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 dirty="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 dirty="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 dirty="0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dirty="0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dirty="0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714620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357818" y="2714620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336689" y="3247124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500306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5429264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833042" y="5882213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dirty="0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99042" y="1209155"/>
            <a:ext cx="3850590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888"/>
            <a:ext cx="8568952" cy="43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685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0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994"/>
            <a:ext cx="8751731" cy="632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8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42341" cy="41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99201" cy="660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8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1" y="620688"/>
            <a:ext cx="86391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2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632848" cy="405143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азывают диаграммой, какие виды вы знаете?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 жизни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диаграммы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диаграммы?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 думаете, мы выполнили цели урока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722313"/>
            <a:ext cx="576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Итоги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2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3917" y="260648"/>
            <a:ext cx="8036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Прочитайте диаграмму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017522"/>
              </p:ext>
            </p:extLst>
          </p:nvPr>
        </p:nvGraphicFramePr>
        <p:xfrm>
          <a:off x="470561" y="908720"/>
          <a:ext cx="7735801" cy="484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8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125112" cy="325934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Оцените свою работу на уроке при помощи смайликов: найдите своё место на горе.</a:t>
            </a:r>
          </a:p>
          <a:p>
            <a:pPr marL="0" indent="0">
              <a:buNone/>
            </a:pPr>
            <a:r>
              <a:rPr lang="ru-RU" i="1" dirty="0"/>
              <a:t>- Если мало чего понятного и придется разбираться ещё раз с этим материалом, то вы у подножья горы;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- Если все предельно понятно, но вы не уверены в своих силах, то вы на пути к вершине;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-Если </a:t>
            </a:r>
            <a:r>
              <a:rPr lang="ru-RU" i="1" dirty="0"/>
              <a:t>всё понятно, то вы на пике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833894" cy="2141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07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888960" cy="2438012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413"/>
            <a:ext cx="8433887" cy="47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12776"/>
            <a:ext cx="5857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«интервью»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56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136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выручки торгового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предприятия </a:t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тыс. р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.)за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товары</a:t>
            </a:r>
            <a:endParaRPr lang="ru-RU" dirty="0">
              <a:ea typeface="Calibri" pitchFamily="34" charset="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92780"/>
              </p:ext>
            </p:extLst>
          </p:nvPr>
        </p:nvGraphicFramePr>
        <p:xfrm>
          <a:off x="25012" y="1196752"/>
          <a:ext cx="908349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4" imgW="9242337" imgH="6242845" progId="Excel.Sheet.8">
                  <p:embed/>
                </p:oleObj>
              </mc:Choice>
              <mc:Fallback>
                <p:oleObj r:id="rId4" imgW="9242337" imgH="6242845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2" y="1196752"/>
                        <a:ext cx="9083492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58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125112" cy="4051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Размер выручки торгового предприятия (в тыс. р.) за различные товары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В какое время года лучше всего продаются бананы?</a:t>
            </a:r>
          </a:p>
          <a:p>
            <a:pPr marL="0" indent="0">
              <a:buNone/>
            </a:pPr>
            <a:r>
              <a:rPr lang="ru-RU" dirty="0"/>
              <a:t>2. В какое время года хуже всего продаются  апельсины?</a:t>
            </a:r>
          </a:p>
          <a:p>
            <a:pPr marL="0" indent="0">
              <a:buNone/>
            </a:pPr>
            <a:r>
              <a:rPr lang="ru-RU" dirty="0"/>
              <a:t>3. Какой продукт  лучше всего продается осенью?</a:t>
            </a:r>
          </a:p>
          <a:p>
            <a:pPr marL="0" indent="0">
              <a:buNone/>
            </a:pPr>
            <a:r>
              <a:rPr lang="ru-RU" dirty="0"/>
              <a:t>4. Какой продукт хуже всего продается летом?</a:t>
            </a:r>
          </a:p>
          <a:p>
            <a:pPr marL="0" indent="0">
              <a:buNone/>
            </a:pPr>
            <a:r>
              <a:rPr lang="ru-RU" dirty="0"/>
              <a:t>5. Какой продукт лучше всего продается весной?</a:t>
            </a:r>
          </a:p>
          <a:p>
            <a:pPr marL="0" indent="0">
              <a:buNone/>
            </a:pPr>
            <a:r>
              <a:rPr lang="ru-RU" dirty="0"/>
              <a:t>6. Какой продукт  лучше всего продается  летом?</a:t>
            </a:r>
          </a:p>
          <a:p>
            <a:pPr marL="0" indent="0">
              <a:buNone/>
            </a:pPr>
            <a:r>
              <a:rPr lang="ru-RU" dirty="0"/>
              <a:t>7. Во сколько раз бананы зимой продаются лучше, чем осенью?</a:t>
            </a:r>
          </a:p>
          <a:p>
            <a:pPr marL="0" indent="0">
              <a:buNone/>
            </a:pPr>
            <a:r>
              <a:rPr lang="ru-RU" dirty="0"/>
              <a:t>8. Какой продукт наименее популярен во все времена года?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36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449" y="295052"/>
            <a:ext cx="7956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21066"/>
            <a:ext cx="2122367" cy="3065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7" b="97517" l="9922" r="89556">
                        <a14:foregroundMark x1="47520" y1="26656" x2="47520" y2="26656"/>
                        <a14:foregroundMark x1="75196" y1="30132" x2="75196" y2="30132"/>
                        <a14:foregroundMark x1="79112" y1="27980" x2="79112" y2="27980"/>
                        <a14:foregroundMark x1="67102" y1="75662" x2="67102" y2="75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" y="1189276"/>
            <a:ext cx="1232839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95362" l="9907" r="89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764703"/>
            <a:ext cx="2232247" cy="3062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5" b="96663" l="1053" r="98797">
                        <a14:foregroundMark x1="60150" y1="20690" x2="60902" y2="25584"/>
                        <a14:foregroundMark x1="44662" y1="20245" x2="50677" y2="26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95" y="3602485"/>
            <a:ext cx="1597952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556" l="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95" y="2703257"/>
            <a:ext cx="1498019" cy="1123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31" l="0" r="99252">
                        <a14:foregroundMark x1="50841" y1="22308" x2="65981" y2="41346"/>
                        <a14:foregroundMark x1="96636" y1="29615" x2="88598" y2="44038"/>
                        <a14:foregroundMark x1="84112" y1="59038" x2="79439" y2="65385"/>
                        <a14:foregroundMark x1="66355" y1="92885" x2="75701" y2="72500"/>
                        <a14:foregroundMark x1="60561" y1="94808" x2="7850" y2="70000"/>
                        <a14:foregroundMark x1="39813" y1="63077" x2="44112" y2="6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48" y="3495149"/>
            <a:ext cx="1733001" cy="1684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78146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37" y="4581128"/>
            <a:ext cx="3317317" cy="20036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14" b="99522" l="2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83" y="1280518"/>
            <a:ext cx="1762771" cy="17884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61048" y="260648"/>
            <a:ext cx="42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187624" y="836712"/>
            <a:ext cx="3756156" cy="307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marL="0" indent="0"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2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3917" y="260648"/>
            <a:ext cx="8036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Прочитайте диаграмму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99288_html_m7e9795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2" y="939541"/>
            <a:ext cx="7416824" cy="46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5888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корабля на берег надо одновременно перевезти 129 пассажиров. Какое наименьшее количество 12-местных лодок потребуется для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этого?</a:t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Сколько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надо 3-литровых банок, чтобы перелить в них молоко из 10-литрового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ведра?</a:t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Имеется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100 одинаковых стаканов. Их нужно упаковать по 6 штук. Сколько таких полных упаковок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получится?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1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776864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8 человек получили оценку «5», 10 человек – получили оценку «4», на «3» выполнили 5 человек и с работой не справился 1 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449" y="295052"/>
            <a:ext cx="7956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Практическая работа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43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307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6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43395"/>
              </p:ext>
            </p:extLst>
          </p:nvPr>
        </p:nvGraphicFramePr>
        <p:xfrm>
          <a:off x="1331640" y="332656"/>
          <a:ext cx="13379134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Документ" r:id="rId4" imgW="6829934" imgH="955472" progId="Word.Document.12">
                  <p:embed/>
                </p:oleObj>
              </mc:Choice>
              <mc:Fallback>
                <p:oleObj name="Документ" r:id="rId4" imgW="6829934" imgH="9554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332656"/>
                        <a:ext cx="13379134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76864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99592" y="1772816"/>
            <a:ext cx="7776864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55576" y="1772816"/>
            <a:ext cx="7776864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 вариант             2 вариант</a:t>
            </a:r>
          </a:p>
          <a:p>
            <a:pPr marL="0" indent="0">
              <a:buFont typeface="Wingdings 2" charset="2"/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Построить</a:t>
            </a:r>
          </a:p>
          <a:p>
            <a:pPr marL="0" indent="0">
              <a:buFont typeface="Wingdings 2" charset="2"/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толбчатую       круговую</a:t>
            </a:r>
          </a:p>
          <a:p>
            <a:pPr marL="0" indent="0">
              <a:buFont typeface="Wingdings 2" charset="2"/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диаграмму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272808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u="sng" dirty="0"/>
              <a:t>Алгоритм построения  столбчатой диаграммы</a:t>
            </a:r>
          </a:p>
          <a:p>
            <a:pPr marL="0" indent="0">
              <a:buNone/>
            </a:pPr>
            <a:r>
              <a:rPr lang="ru-RU" sz="1600" dirty="0"/>
              <a:t>1. Построить вертикальную и горизонтальную оси.</a:t>
            </a:r>
          </a:p>
          <a:p>
            <a:pPr marL="0" indent="0">
              <a:buNone/>
            </a:pPr>
            <a:r>
              <a:rPr lang="ru-RU" sz="1600" dirty="0"/>
              <a:t>2. На вертикальной оси подписать числа, выбрав масштаб.</a:t>
            </a:r>
          </a:p>
          <a:p>
            <a:pPr marL="0" indent="0">
              <a:buNone/>
            </a:pPr>
            <a:r>
              <a:rPr lang="ru-RU" sz="1600" dirty="0"/>
              <a:t>3. На горизонтальной оси подписать названия столбиков.</a:t>
            </a:r>
          </a:p>
          <a:p>
            <a:pPr marL="0" indent="0">
              <a:buNone/>
            </a:pPr>
            <a:r>
              <a:rPr lang="ru-RU" sz="1600" dirty="0"/>
              <a:t>(через 2 клетки столбик шириной 1 клетки).</a:t>
            </a:r>
          </a:p>
          <a:p>
            <a:pPr marL="0" indent="0">
              <a:buNone/>
            </a:pPr>
            <a:r>
              <a:rPr lang="ru-RU" sz="1600" dirty="0"/>
              <a:t>4. Построить столбики в соответствии с указанными числами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algn="ctr">
              <a:buNone/>
            </a:pPr>
            <a:r>
              <a:rPr lang="ru-RU" sz="1600" b="1" i="1" u="sng" dirty="0"/>
              <a:t>Алгоритм построения круговой диаграммы</a:t>
            </a:r>
          </a:p>
          <a:p>
            <a:pPr marL="0" indent="0">
              <a:buNone/>
            </a:pPr>
            <a:r>
              <a:rPr lang="ru-RU" sz="1600" dirty="0"/>
              <a:t>1.	Из условия задачи определяем количество секторов будущей диаграммы</a:t>
            </a:r>
          </a:p>
          <a:p>
            <a:pPr marL="0" indent="0">
              <a:buNone/>
            </a:pPr>
            <a:r>
              <a:rPr lang="ru-RU" sz="1600" dirty="0"/>
              <a:t>2.	Определяем количество элементов, входящих в каждый сектор и общее количество элементов</a:t>
            </a:r>
          </a:p>
          <a:p>
            <a:pPr marL="0" indent="0">
              <a:buNone/>
            </a:pPr>
            <a:r>
              <a:rPr lang="ru-RU" sz="1600" dirty="0"/>
              <a:t>3.	Определяем, сколько частей (долей) от общего количества элементов будет приходится на каждый сектор</a:t>
            </a:r>
          </a:p>
          <a:p>
            <a:pPr marL="0" indent="0">
              <a:buNone/>
            </a:pPr>
            <a:r>
              <a:rPr lang="ru-RU" sz="1600" dirty="0"/>
              <a:t>4.	Вычисляем центральные углы каждого сектора</a:t>
            </a:r>
          </a:p>
          <a:p>
            <a:pPr marL="0" indent="0">
              <a:buNone/>
            </a:pPr>
            <a:r>
              <a:rPr lang="ru-RU" sz="1600" dirty="0"/>
              <a:t>5.	При помощи циркуля и транспортира строим круговую диаграмму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3710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вариант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22741"/>
              </p:ext>
            </p:extLst>
          </p:nvPr>
        </p:nvGraphicFramePr>
        <p:xfrm>
          <a:off x="1043608" y="1556792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93605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3023</TotalTime>
  <Words>398</Words>
  <Application>Microsoft Office PowerPoint</Application>
  <PresentationFormat>Экран (4:3)</PresentationFormat>
  <Paragraphs>76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Spring</vt:lpstr>
      <vt:lpstr>Документ</vt:lpstr>
      <vt:lpstr>Лист Microsoft Excel 97-2003</vt:lpstr>
      <vt:lpstr>Презентация PowerPoint</vt:lpstr>
      <vt:lpstr>Презентация PowerPoint</vt:lpstr>
      <vt:lpstr>Презентация PowerPoint</vt:lpstr>
      <vt:lpstr>Разминка - С корабля на берег надо одновременно перевезти 129 пассажиров. Какое наименьшее количество 12-местных лодок потребуется для этого?  - Сколько надо 3-литровых банок, чтобы перелить в них молоко из 10-литрового ведра?  - Имеется 100 одинаковых стаканов. Их нужно упаковать по 6 штук. Сколько таких полных упаковок получится?  </vt:lpstr>
      <vt:lpstr>Презентация PowerPoint</vt:lpstr>
      <vt:lpstr>Презентация PowerPoint</vt:lpstr>
      <vt:lpstr>Презентация PowerPoint</vt:lpstr>
      <vt:lpstr>Презентация PowerPoint</vt:lpstr>
      <vt:lpstr>1 вариант</vt:lpstr>
      <vt:lpstr>1)                               - « 5»   2)                                - «4»   3)                               - «3»   4)                               - «2»</vt:lpstr>
      <vt:lpstr>2 вариант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Презентация PowerPoint</vt:lpstr>
      <vt:lpstr>Размер выручки торгового предприятия  (в тыс. р.)за  товары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</cp:lastModifiedBy>
  <cp:revision>142</cp:revision>
  <dcterms:created xsi:type="dcterms:W3CDTF">2014-04-10T13:01:49Z</dcterms:created>
  <dcterms:modified xsi:type="dcterms:W3CDTF">2023-05-30T09:42:52Z</dcterms:modified>
</cp:coreProperties>
</file>