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08100_46-p-teatralnii-fon-dlya-prezentatsii-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64305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Муниципальное автономное дошкольное образовательное учреждение № </a:t>
            </a:r>
            <a:r>
              <a:rPr lang="en-US" altLang="ru-RU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9</a:t>
            </a:r>
          </a:p>
          <a:p>
            <a:pPr algn="ctr">
              <a:defRPr/>
            </a:pPr>
            <a:endParaRPr lang="en-US" altLang="ru-RU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altLang="en-US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Методическая разработка</a:t>
            </a:r>
          </a:p>
          <a:p>
            <a:pPr algn="ctr">
              <a:defRPr/>
            </a:pPr>
            <a:r>
              <a:rPr lang="ru-RU" altLang="en-US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Формирование коммуникативных навыков </a:t>
            </a:r>
          </a:p>
          <a:p>
            <a:pPr algn="ctr">
              <a:defRPr/>
            </a:pPr>
            <a:r>
              <a:rPr lang="ru-RU" altLang="en-US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у детей раннего возраста через </a:t>
            </a:r>
          </a:p>
          <a:p>
            <a:pPr algn="ctr">
              <a:defRPr/>
            </a:pPr>
            <a:r>
              <a:rPr lang="ru-RU" altLang="en-US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театрализованную деятельность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65767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en-US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Авторы разработки</a:t>
            </a:r>
            <a:r>
              <a:rPr lang="en-US" altLang="ru-RU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:</a:t>
            </a:r>
          </a:p>
          <a:p>
            <a:pPr algn="r">
              <a:defRPr/>
            </a:pPr>
            <a:r>
              <a:rPr lang="ru-RU" altLang="en-US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Воспитатели группы раннего возраста</a:t>
            </a:r>
            <a:r>
              <a:rPr lang="en-US" altLang="ru-RU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:</a:t>
            </a:r>
          </a:p>
          <a:p>
            <a:pPr algn="r">
              <a:defRPr/>
            </a:pPr>
            <a:r>
              <a:rPr lang="ru-RU" altLang="en-US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Подольская Валентина Александровна</a:t>
            </a:r>
          </a:p>
          <a:p>
            <a:pPr algn="r">
              <a:defRPr/>
            </a:pPr>
            <a:r>
              <a:rPr lang="ru-RU" altLang="en-US" sz="1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Омельяненко</a:t>
            </a:r>
            <a:r>
              <a:rPr lang="ru-RU" altLang="en-US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Елена Леонидовна</a:t>
            </a:r>
            <a:endParaRPr lang="ru-RU" altLang="en-US" sz="1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08096_63-p-teatralnii-fon-dlya-prezentatsii-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1000108"/>
            <a:ext cx="47542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US" sz="40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Практический этап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000628" y="4286256"/>
            <a:ext cx="3118501" cy="23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143504" y="1714488"/>
            <a:ext cx="3118501" cy="23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000100" y="4286256"/>
            <a:ext cx="3118501" cy="23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857224" y="1714488"/>
            <a:ext cx="4158002" cy="23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08096_63-p-teatralnii-fon-dlya-prezentatsii-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1000108"/>
            <a:ext cx="47542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US" sz="40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Практический этап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00100" y="1714488"/>
            <a:ext cx="3118501" cy="23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857752" y="1714488"/>
            <a:ext cx="3118501" cy="23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4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000100" y="4286256"/>
            <a:ext cx="1754157" cy="23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5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143240" y="4357694"/>
            <a:ext cx="3118501" cy="23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263b47d32ec5884d6bb479222bb91dc.909x1000x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57950" y="4500570"/>
            <a:ext cx="2045391" cy="22501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08096_63-p-teatralnii-fon-dlya-prezentatsii-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1000108"/>
            <a:ext cx="5023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US" sz="40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Работа с родителями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2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4929190" y="1643050"/>
            <a:ext cx="3118501" cy="23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71538" y="1643050"/>
            <a:ext cx="3118501" cy="23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/>
          <p:cNvPicPr>
            <a:picLocks noChangeAspect="1"/>
          </p:cNvPicPr>
          <p:nvPr/>
        </p:nvPicPr>
        <p:blipFill rotWithShape="1">
          <a:blip r:embed="rId5" cstate="print"/>
          <a:stretch>
            <a:fillRect/>
          </a:stretch>
        </p:blipFill>
        <p:spPr>
          <a:xfrm>
            <a:off x="3143240" y="3929066"/>
            <a:ext cx="3118501" cy="23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8830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571876"/>
            <a:ext cx="9137469" cy="32861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08096_63-p-teatralnii-fon-dlya-prezentatsii-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1000108"/>
            <a:ext cx="5023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US" sz="40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Работа с родителями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71538" y="1714488"/>
            <a:ext cx="3118501" cy="23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/>
          <p:cNvPicPr>
            <a:picLocks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5214942" y="1643050"/>
            <a:ext cx="2338876" cy="23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4"/>
          <p:cNvPicPr>
            <a:picLocks noChangeAspect="1"/>
          </p:cNvPicPr>
          <p:nvPr/>
        </p:nvPicPr>
        <p:blipFill rotWithShape="1">
          <a:blip r:embed="rId5" cstate="print"/>
          <a:stretch>
            <a:fillRect/>
          </a:stretch>
        </p:blipFill>
        <p:spPr>
          <a:xfrm>
            <a:off x="1071538" y="4286256"/>
            <a:ext cx="2338876" cy="23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5"/>
          <p:cNvPicPr>
            <a:picLocks noChangeAspect="1"/>
          </p:cNvPicPr>
          <p:nvPr/>
        </p:nvPicPr>
        <p:blipFill rotWithShape="1">
          <a:blip r:embed="rId6" cstate="print"/>
          <a:stretch>
            <a:fillRect/>
          </a:stretch>
        </p:blipFill>
        <p:spPr>
          <a:xfrm>
            <a:off x="3929058" y="4286256"/>
            <a:ext cx="2415011" cy="23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59886" y="4357694"/>
            <a:ext cx="2384114" cy="263841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08096_63-p-teatralnii-fon-dlya-prezentatsii-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Содержимое 2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1071538" y="1214422"/>
            <a:ext cx="3118501" cy="23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929190" y="1285860"/>
            <a:ext cx="3118501" cy="23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/>
          <p:cNvPicPr>
            <a:picLocks noChangeAspect="1"/>
          </p:cNvPicPr>
          <p:nvPr/>
        </p:nvPicPr>
        <p:blipFill rotWithShape="1">
          <a:blip r:embed="rId5" cstate="print"/>
          <a:stretch>
            <a:fillRect/>
          </a:stretch>
        </p:blipFill>
        <p:spPr>
          <a:xfrm>
            <a:off x="1071538" y="3857628"/>
            <a:ext cx="3118501" cy="23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4929190" y="3857628"/>
            <a:ext cx="3118501" cy="23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08100_46-p-teatralnii-fon-dlya-prezentatsii-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4500570"/>
            <a:ext cx="4977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00174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Театр – это волшебный мир.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даёт уроки красоты,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морали и нравственности.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 чем они богаче,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 успешнее идёт развитие духовного мира детей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08096_63-p-teatralnii-fon-dlya-prezentatsii-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8662" y="1214422"/>
            <a:ext cx="3466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US" sz="40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Актуальность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000240"/>
            <a:ext cx="75009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Театр для ребенка - это всегда праздник, яркие незабываемые </a:t>
            </a:r>
          </a:p>
          <a:p>
            <a:pPr algn="ctr">
              <a:buNone/>
              <a:defRPr/>
            </a:pP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впечатления.</a:t>
            </a:r>
          </a:p>
          <a:p>
            <a:pPr algn="ctr">
              <a:buNone/>
              <a:defRPr/>
            </a:pP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Театрализованная деятельность 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 это самый распространенный </a:t>
            </a:r>
          </a:p>
          <a:p>
            <a:pPr algn="ctr">
              <a:buNone/>
              <a:defRPr/>
            </a:pP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вид детского творчества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Театрализация создает максимально благоприятные условия для </a:t>
            </a:r>
          </a:p>
          <a:p>
            <a:pPr algn="ctr">
              <a:buNone/>
              <a:defRPr/>
            </a:pP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en-US" sz="2000" dirty="0" err="1" smtClean="0">
                <a:latin typeface="Times New Roman" pitchFamily="18" charset="0"/>
                <a:cs typeface="Times New Roman" pitchFamily="18" charset="0"/>
              </a:rPr>
              <a:t>коммуникативно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 речевой активности у детей раннего </a:t>
            </a:r>
          </a:p>
          <a:p>
            <a:pPr algn="ctr">
              <a:buNone/>
              <a:defRPr/>
            </a:pP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возраста и закладывает основу для формирования </a:t>
            </a:r>
          </a:p>
          <a:p>
            <a:pPr algn="ctr">
              <a:buNone/>
              <a:defRPr/>
            </a:pP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необходимых коммуникативных способностей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508-5081970_mardi-carnival-poster-masque-gras-mask-clipart-mas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4572008"/>
            <a:ext cx="7572428" cy="22859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08096_63-p-teatralnii-fon-dlya-prezentatsii-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1142984"/>
            <a:ext cx="7429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Цель работы</a:t>
            </a:r>
            <a:r>
              <a:rPr lang="en-US" altLang="ru-RU" sz="2400" b="1" dirty="0" smtClean="0">
                <a:solidFill>
                  <a:srgbClr val="C00000"/>
                </a:solidFill>
              </a:rPr>
              <a:t>:</a:t>
            </a:r>
            <a:r>
              <a:rPr lang="ru-RU" altLang="en-US" sz="2400" b="1" dirty="0" smtClean="0">
                <a:solidFill>
                  <a:srgbClr val="C00000"/>
                </a:solidFill>
              </a:rPr>
              <a:t> </a:t>
            </a:r>
            <a:r>
              <a:rPr lang="ru-RU" altLang="en-US" sz="2000" dirty="0" smtClean="0">
                <a:latin typeface="Times New Roman"/>
                <a:cs typeface="Times New Roman"/>
              </a:rPr>
              <a:t>Формирование коммуникативных навыков детей раннего возраста через театрализованную деятельность.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841242"/>
            <a:ext cx="74295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altLang="en-US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Задачи</a:t>
            </a:r>
            <a:r>
              <a:rPr lang="en-US" alt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</a:p>
          <a:p>
            <a:pPr>
              <a:buNone/>
              <a:defRPr/>
            </a:pPr>
            <a:r>
              <a:rPr lang="ru-RU" altLang="en-US" sz="2000" i="1" dirty="0" smtClean="0">
                <a:latin typeface="Times New Roman"/>
                <a:cs typeface="Times New Roman"/>
              </a:rPr>
              <a:t>Образовательные</a:t>
            </a:r>
            <a:r>
              <a:rPr lang="en-US" altLang="ru-RU" sz="2000" i="1" dirty="0" smtClean="0">
                <a:latin typeface="Times New Roman"/>
                <a:cs typeface="Times New Roman"/>
              </a:rPr>
              <a:t>:</a:t>
            </a:r>
          </a:p>
          <a:p>
            <a:pPr marL="552300" indent="-285600">
              <a:buFont typeface="Arial"/>
              <a:buChar char="•"/>
              <a:defRPr/>
            </a:pPr>
            <a:r>
              <a:rPr lang="ru-RU" altLang="en-US" sz="2000" dirty="0" smtClean="0">
                <a:latin typeface="Times New Roman"/>
                <a:cs typeface="Times New Roman"/>
              </a:rPr>
              <a:t>Вызвать у детей интерес к театральной деятельности</a:t>
            </a:r>
            <a:r>
              <a:rPr lang="en-US" altLang="ru-RU" sz="2000" dirty="0" smtClean="0">
                <a:latin typeface="Times New Roman"/>
                <a:cs typeface="Times New Roman"/>
              </a:rPr>
              <a:t>;</a:t>
            </a:r>
          </a:p>
          <a:p>
            <a:pPr marL="552300" indent="-285600">
              <a:buFont typeface="Arial"/>
              <a:buChar char="•"/>
              <a:defRPr/>
            </a:pPr>
            <a:r>
              <a:rPr lang="ru-RU" altLang="en-US" sz="2000" dirty="0" smtClean="0">
                <a:latin typeface="Times New Roman"/>
                <a:cs typeface="Times New Roman"/>
              </a:rPr>
              <a:t>Расширять </a:t>
            </a:r>
            <a:r>
              <a:rPr lang="ru-RU" altLang="en-US" sz="2000" dirty="0" smtClean="0">
                <a:latin typeface="Times New Roman"/>
                <a:cs typeface="Times New Roman"/>
              </a:rPr>
              <a:t>словарь детей</a:t>
            </a:r>
            <a:r>
              <a:rPr lang="en-US" altLang="ru-RU" sz="2000" dirty="0" smtClean="0">
                <a:latin typeface="Times New Roman"/>
                <a:cs typeface="Times New Roman"/>
              </a:rPr>
              <a:t>,</a:t>
            </a:r>
            <a:r>
              <a:rPr lang="ru-RU" altLang="en-US" sz="2000" dirty="0" smtClean="0">
                <a:latin typeface="Times New Roman"/>
                <a:cs typeface="Times New Roman"/>
              </a:rPr>
              <a:t> активизировать его</a:t>
            </a:r>
            <a:r>
              <a:rPr lang="en-US" altLang="ru-RU" sz="2000" dirty="0" smtClean="0">
                <a:latin typeface="Times New Roman"/>
                <a:cs typeface="Times New Roman"/>
              </a:rPr>
              <a:t>;</a:t>
            </a:r>
          </a:p>
          <a:p>
            <a:pPr marL="552300" indent="-285600">
              <a:buFont typeface="Arial"/>
              <a:buChar char="•"/>
              <a:defRPr/>
            </a:pPr>
            <a:r>
              <a:rPr lang="ru-RU" altLang="en-US" sz="2000" dirty="0" smtClean="0">
                <a:latin typeface="Times New Roman"/>
                <a:cs typeface="Times New Roman"/>
              </a:rPr>
              <a:t>Способствовать проявлению самостоятельности</a:t>
            </a:r>
            <a:r>
              <a:rPr lang="en-US" altLang="ru-RU" sz="2000" dirty="0" smtClean="0">
                <a:latin typeface="Times New Roman"/>
                <a:cs typeface="Times New Roman"/>
              </a:rPr>
              <a:t>,</a:t>
            </a:r>
            <a:r>
              <a:rPr lang="ru-RU" altLang="en-US" sz="2000" dirty="0" smtClean="0">
                <a:latin typeface="Times New Roman"/>
                <a:cs typeface="Times New Roman"/>
              </a:rPr>
              <a:t> активности в игре с игрушками и театральными куклами</a:t>
            </a:r>
            <a:r>
              <a:rPr lang="en-US" altLang="ru-RU" sz="2000" dirty="0" smtClean="0">
                <a:latin typeface="Times New Roman"/>
                <a:cs typeface="Times New Roman"/>
              </a:rPr>
              <a:t>.</a:t>
            </a:r>
          </a:p>
          <a:p>
            <a:pPr>
              <a:buNone/>
              <a:defRPr/>
            </a:pPr>
            <a:r>
              <a:rPr lang="ru-RU" altLang="en-US" sz="2000" i="1" dirty="0" smtClean="0">
                <a:latin typeface="Times New Roman"/>
                <a:cs typeface="Times New Roman"/>
              </a:rPr>
              <a:t>Развивающие</a:t>
            </a:r>
            <a:r>
              <a:rPr lang="en-US" altLang="ru-RU" sz="2000" i="1" dirty="0" smtClean="0">
                <a:latin typeface="Times New Roman"/>
                <a:cs typeface="Times New Roman"/>
              </a:rPr>
              <a:t>:</a:t>
            </a:r>
          </a:p>
          <a:p>
            <a:pPr marL="552300" indent="-285600">
              <a:buFont typeface="Arial"/>
              <a:buChar char="•"/>
              <a:defRPr/>
            </a:pPr>
            <a:r>
              <a:rPr lang="ru-RU" altLang="en-US" sz="2000" dirty="0" smtClean="0">
                <a:latin typeface="Times New Roman"/>
                <a:cs typeface="Times New Roman"/>
              </a:rPr>
              <a:t>Развивать потребность в общении</a:t>
            </a:r>
            <a:r>
              <a:rPr lang="en-US" altLang="ru-RU" sz="2000" dirty="0" smtClean="0">
                <a:latin typeface="Times New Roman"/>
                <a:cs typeface="Times New Roman"/>
              </a:rPr>
              <a:t>,</a:t>
            </a:r>
            <a:r>
              <a:rPr lang="ru-RU" altLang="en-US" sz="2000" dirty="0" smtClean="0">
                <a:latin typeface="Times New Roman"/>
                <a:cs typeface="Times New Roman"/>
              </a:rPr>
              <a:t> психические процессы</a:t>
            </a:r>
            <a:r>
              <a:rPr lang="en-US" altLang="ru-RU" sz="2000" dirty="0" smtClean="0">
                <a:latin typeface="Times New Roman"/>
                <a:cs typeface="Times New Roman"/>
              </a:rPr>
              <a:t>,</a:t>
            </a:r>
            <a:r>
              <a:rPr lang="ru-RU" altLang="en-US" sz="2000" dirty="0" smtClean="0">
                <a:latin typeface="Times New Roman"/>
                <a:cs typeface="Times New Roman"/>
              </a:rPr>
              <a:t> мелкую моторику</a:t>
            </a:r>
            <a:r>
              <a:rPr lang="en-US" altLang="ru-RU" sz="2000" dirty="0" smtClean="0">
                <a:latin typeface="Times New Roman"/>
                <a:cs typeface="Times New Roman"/>
              </a:rPr>
              <a:t>;</a:t>
            </a:r>
          </a:p>
          <a:p>
            <a:pPr marL="552300" indent="-285600">
              <a:buFont typeface="Arial"/>
              <a:buChar char="•"/>
              <a:defRPr/>
            </a:pPr>
            <a:r>
              <a:rPr lang="ru-RU" altLang="en-US" sz="2000" dirty="0" smtClean="0">
                <a:latin typeface="Times New Roman"/>
                <a:cs typeface="Times New Roman"/>
              </a:rPr>
              <a:t>Развивать социально</a:t>
            </a:r>
            <a:r>
              <a:rPr lang="en-US" altLang="ru-RU" sz="2000" dirty="0" smtClean="0">
                <a:latin typeface="Times New Roman"/>
                <a:cs typeface="Times New Roman"/>
              </a:rPr>
              <a:t>-</a:t>
            </a:r>
            <a:r>
              <a:rPr lang="ru-RU" altLang="en-US" sz="2000" dirty="0" smtClean="0">
                <a:latin typeface="Times New Roman"/>
                <a:cs typeface="Times New Roman"/>
              </a:rPr>
              <a:t>коммуникативные и </a:t>
            </a:r>
            <a:r>
              <a:rPr lang="ru-RU" altLang="en-US" sz="2000" dirty="0" smtClean="0">
                <a:latin typeface="Times New Roman"/>
                <a:cs typeface="Times New Roman"/>
              </a:rPr>
              <a:t>творческие способности </a:t>
            </a:r>
            <a:r>
              <a:rPr lang="ru-RU" altLang="en-US" sz="2000" dirty="0" smtClean="0">
                <a:latin typeface="Times New Roman"/>
                <a:cs typeface="Times New Roman"/>
              </a:rPr>
              <a:t>детей через театрализованную </a:t>
            </a:r>
          </a:p>
          <a:p>
            <a:pPr>
              <a:buNone/>
              <a:defRPr/>
            </a:pPr>
            <a:r>
              <a:rPr lang="ru-RU" altLang="en-US" sz="2000" dirty="0" smtClean="0">
                <a:latin typeface="Times New Roman"/>
                <a:cs typeface="Times New Roman"/>
              </a:rPr>
              <a:t>        деятельность</a:t>
            </a:r>
            <a:r>
              <a:rPr lang="en-US" altLang="ru-RU" sz="2000" dirty="0" smtClean="0">
                <a:latin typeface="Times New Roman"/>
                <a:cs typeface="Times New Roman"/>
              </a:rPr>
              <a:t>;</a:t>
            </a:r>
          </a:p>
          <a:p>
            <a:pPr marL="552300" indent="-285600">
              <a:buFont typeface="Arial"/>
              <a:buChar char="•"/>
              <a:defRPr/>
            </a:pPr>
            <a:r>
              <a:rPr lang="ru-RU" altLang="en-US" sz="2000" dirty="0" smtClean="0">
                <a:latin typeface="Times New Roman"/>
                <a:cs typeface="Times New Roman"/>
              </a:rPr>
              <a:t>Развивать умение с помощью </a:t>
            </a:r>
            <a:r>
              <a:rPr lang="ru-RU" altLang="en-US" sz="2000" dirty="0" smtClean="0">
                <a:latin typeface="Times New Roman"/>
                <a:cs typeface="Times New Roman"/>
              </a:rPr>
              <a:t>взрослого инсценировать </a:t>
            </a:r>
            <a:r>
              <a:rPr lang="ru-RU" altLang="en-US" sz="2000" dirty="0" smtClean="0">
                <a:latin typeface="Times New Roman"/>
                <a:cs typeface="Times New Roman"/>
              </a:rPr>
              <a:t>и </a:t>
            </a:r>
            <a:r>
              <a:rPr lang="ru-RU" altLang="en-US" sz="2000" dirty="0" smtClean="0">
                <a:latin typeface="Times New Roman"/>
                <a:cs typeface="Times New Roman"/>
              </a:rPr>
              <a:t>драматизировать </a:t>
            </a:r>
            <a:r>
              <a:rPr lang="ru-RU" altLang="en-US" sz="2000" dirty="0" smtClean="0">
                <a:latin typeface="Times New Roman"/>
                <a:cs typeface="Times New Roman"/>
              </a:rPr>
              <a:t>не большие отрывки из народных сказок</a:t>
            </a:r>
            <a:r>
              <a:rPr lang="en-US" altLang="ru-RU" sz="2000" dirty="0" smtClean="0">
                <a:latin typeface="Times New Roman"/>
                <a:cs typeface="Times New Roman"/>
              </a:rPr>
              <a:t>.</a:t>
            </a:r>
          </a:p>
          <a:p>
            <a:pPr>
              <a:buNone/>
              <a:defRPr/>
            </a:pPr>
            <a:r>
              <a:rPr lang="ru-RU" altLang="en-US" sz="2000" i="1" dirty="0" smtClean="0">
                <a:latin typeface="Times New Roman"/>
                <a:cs typeface="Times New Roman"/>
              </a:rPr>
              <a:t>Воспитательные</a:t>
            </a:r>
            <a:r>
              <a:rPr lang="en-US" altLang="ru-RU" sz="2000" i="1" dirty="0" smtClean="0">
                <a:latin typeface="Times New Roman"/>
                <a:cs typeface="Times New Roman"/>
              </a:rPr>
              <a:t>:</a:t>
            </a:r>
          </a:p>
          <a:p>
            <a:pPr marL="552300" indent="-285600">
              <a:buFont typeface="Arial"/>
              <a:buChar char="•"/>
              <a:defRPr/>
            </a:pPr>
            <a:r>
              <a:rPr lang="ru-RU" altLang="en-US" sz="2000" dirty="0" smtClean="0">
                <a:latin typeface="Times New Roman"/>
                <a:cs typeface="Times New Roman"/>
              </a:rPr>
              <a:t>Воспитывать уважительное отношение к </a:t>
            </a:r>
            <a:r>
              <a:rPr lang="ru-RU" altLang="en-US" sz="2000" dirty="0" smtClean="0">
                <a:latin typeface="Times New Roman"/>
                <a:cs typeface="Times New Roman"/>
              </a:rPr>
              <a:t>окружающим</a:t>
            </a:r>
            <a:r>
              <a:rPr lang="en-US" altLang="ru-RU" sz="2000" dirty="0" smtClean="0">
                <a:latin typeface="Times New Roman"/>
                <a:cs typeface="Times New Roman"/>
              </a:rPr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08096_63-p-teatralnii-fon-dlya-prezentatsii-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8" y="1000108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П</a:t>
            </a:r>
            <a:r>
              <a:rPr lang="ru-RU" altLang="en-US" sz="40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редполагаемы</a:t>
            </a:r>
            <a:r>
              <a:rPr lang="ru-RU" altLang="en-US" sz="28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altLang="en-US" sz="40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результаты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571612"/>
            <a:ext cx="75724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altLang="en-US" sz="2000" i="1" dirty="0" smtClean="0">
                <a:latin typeface="Times New Roman"/>
                <a:cs typeface="Times New Roman"/>
              </a:rPr>
              <a:t>У детей:</a:t>
            </a:r>
          </a:p>
          <a:p>
            <a:pPr marL="609420" indent="-342720">
              <a:buFont typeface="Arial"/>
              <a:buChar char="•"/>
              <a:defRPr/>
            </a:pPr>
            <a:r>
              <a:rPr lang="ru-RU" altLang="en-US" sz="2000" dirty="0" smtClean="0">
                <a:latin typeface="Times New Roman"/>
                <a:cs typeface="Times New Roman"/>
              </a:rPr>
              <a:t>Дети проявят участие в играх, повысят активность и инициативность;</a:t>
            </a:r>
          </a:p>
          <a:p>
            <a:pPr marL="609420" indent="-342720">
              <a:buFont typeface="Arial"/>
              <a:buChar char="•"/>
              <a:defRPr/>
            </a:pPr>
            <a:r>
              <a:rPr lang="ru-RU" altLang="en-US" sz="2000" dirty="0" smtClean="0">
                <a:latin typeface="Times New Roman"/>
                <a:cs typeface="Times New Roman"/>
              </a:rPr>
              <a:t>Овладеют в соответствии с возрастом техникой управления куклами различных </a:t>
            </a:r>
          </a:p>
          <a:p>
            <a:pPr marL="609420" indent="-342720">
              <a:buFont typeface="Arial"/>
              <a:buNone/>
              <a:defRPr/>
            </a:pPr>
            <a:r>
              <a:rPr lang="ru-RU" altLang="en-US" sz="2000" dirty="0" smtClean="0">
                <a:latin typeface="Times New Roman"/>
                <a:cs typeface="Times New Roman"/>
              </a:rPr>
              <a:t>видов театра;</a:t>
            </a:r>
          </a:p>
          <a:p>
            <a:pPr marL="609420" indent="-342720">
              <a:buFont typeface="Arial"/>
              <a:buChar char="•"/>
              <a:defRPr/>
            </a:pPr>
            <a:r>
              <a:rPr lang="ru-RU" altLang="en-US" sz="2000" dirty="0" smtClean="0">
                <a:latin typeface="Times New Roman"/>
                <a:cs typeface="Times New Roman"/>
              </a:rPr>
              <a:t>Освоят невербальные средства общения: жесты, мимика, движения;</a:t>
            </a:r>
          </a:p>
          <a:p>
            <a:pPr marL="609420" indent="-342720">
              <a:buFont typeface="Arial"/>
              <a:buChar char="•"/>
              <a:defRPr/>
            </a:pPr>
            <a:r>
              <a:rPr lang="ru-RU" altLang="en-US" sz="2000" dirty="0" smtClean="0">
                <a:latin typeface="Times New Roman"/>
                <a:cs typeface="Times New Roman"/>
              </a:rPr>
              <a:t>Разовьют нравственно-коммуникативные и волевые качества;</a:t>
            </a:r>
          </a:p>
          <a:p>
            <a:pPr marL="609420" indent="-342720">
              <a:buFont typeface="Arial"/>
              <a:buChar char="•"/>
              <a:defRPr/>
            </a:pPr>
            <a:r>
              <a:rPr lang="ru-RU" altLang="en-US" sz="2000" dirty="0" smtClean="0">
                <a:latin typeface="Times New Roman"/>
                <a:cs typeface="Times New Roman"/>
              </a:rPr>
              <a:t>Активизируют словарь , улучшат диалогическую речь.</a:t>
            </a:r>
          </a:p>
          <a:p>
            <a:pPr marL="609420" indent="-342720">
              <a:buFont typeface="Arial"/>
              <a:buNone/>
              <a:defRPr/>
            </a:pPr>
            <a:r>
              <a:rPr lang="ru-RU" altLang="en-US" sz="2000" i="1" dirty="0" smtClean="0">
                <a:latin typeface="Times New Roman"/>
                <a:cs typeface="Times New Roman"/>
              </a:rPr>
              <a:t>У родителей</a:t>
            </a:r>
            <a:r>
              <a:rPr lang="en-US" altLang="ru-RU" sz="2000" i="1" dirty="0" smtClean="0">
                <a:latin typeface="Times New Roman"/>
                <a:cs typeface="Times New Roman"/>
              </a:rPr>
              <a:t>:</a:t>
            </a:r>
            <a:endParaRPr lang="en-US" altLang="ru-RU" sz="2000" dirty="0" smtClean="0">
              <a:latin typeface="Times New Roman"/>
              <a:cs typeface="Times New Roman"/>
            </a:endParaRPr>
          </a:p>
          <a:p>
            <a:pPr marL="609420" indent="-342720">
              <a:buFont typeface="Arial"/>
              <a:buChar char="•"/>
              <a:defRPr/>
            </a:pPr>
            <a:r>
              <a:rPr lang="ru-RU" altLang="en-US" sz="2000" i="1" dirty="0" smtClean="0">
                <a:latin typeface="Times New Roman"/>
                <a:cs typeface="Times New Roman"/>
              </a:rPr>
              <a:t>З</a:t>
            </a:r>
            <a:r>
              <a:rPr lang="ru-RU" altLang="en-US" sz="2000" dirty="0" smtClean="0">
                <a:latin typeface="Times New Roman"/>
                <a:cs typeface="Times New Roman"/>
              </a:rPr>
              <a:t>аинтересует развитие театрализованной деятельности детей;</a:t>
            </a:r>
          </a:p>
          <a:p>
            <a:pPr marL="609420" indent="-342720">
              <a:buFont typeface="Arial"/>
              <a:buChar char="•"/>
              <a:defRPr/>
            </a:pPr>
            <a:r>
              <a:rPr lang="ru-RU" altLang="en-US" sz="2000" dirty="0" smtClean="0">
                <a:latin typeface="Times New Roman"/>
                <a:cs typeface="Times New Roman"/>
              </a:rPr>
              <a:t>Познакомятся с разнообразием театров;</a:t>
            </a:r>
          </a:p>
          <a:p>
            <a:pPr marL="609420" indent="-342720">
              <a:buFont typeface="Arial"/>
              <a:buChar char="•"/>
              <a:defRPr/>
            </a:pPr>
            <a:r>
              <a:rPr lang="ru-RU" altLang="en-US" sz="2000" dirty="0" smtClean="0">
                <a:latin typeface="Times New Roman"/>
                <a:cs typeface="Times New Roman"/>
              </a:rPr>
              <a:t>Получат сведения о создании театра дома и о способах обыгрывания их с </a:t>
            </a:r>
          </a:p>
          <a:p>
            <a:pPr marL="609420" indent="-342720">
              <a:buFont typeface="Arial"/>
              <a:buNone/>
              <a:defRPr/>
            </a:pPr>
            <a:r>
              <a:rPr lang="ru-RU" altLang="en-US" sz="2000" dirty="0" smtClean="0">
                <a:latin typeface="Times New Roman"/>
                <a:cs typeface="Times New Roman"/>
              </a:rPr>
              <a:t>детьми.</a:t>
            </a:r>
            <a:endParaRPr lang="ru-RU" altLang="en-US"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08096_63-p-teatralnii-fon-dlya-prezentatsii-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1214422"/>
            <a:ext cx="5096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US" sz="40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Направление работы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00100" y="1857364"/>
            <a:ext cx="4158001" cy="23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929322" y="1785926"/>
            <a:ext cx="2085461" cy="23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4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357290" y="4357694"/>
            <a:ext cx="3118501" cy="23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5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429256" y="4357694"/>
            <a:ext cx="2473984" cy="23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08096_63-p-teatralnii-fon-dlya-prezentatsii-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1000108"/>
            <a:ext cx="57971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Подготовительный этап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13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1500166" y="1714488"/>
            <a:ext cx="3118501" cy="23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14"/>
          <p:cNvPicPr>
            <a:picLocks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1714480" y="4214818"/>
            <a:ext cx="1754157" cy="23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15"/>
          <p:cNvPicPr>
            <a:picLocks noChangeAspect="1"/>
          </p:cNvPicPr>
          <p:nvPr/>
        </p:nvPicPr>
        <p:blipFill rotWithShape="1">
          <a:blip r:embed="rId5" cstate="print"/>
          <a:stretch>
            <a:fillRect/>
          </a:stretch>
        </p:blipFill>
        <p:spPr>
          <a:xfrm>
            <a:off x="4857752" y="4286256"/>
            <a:ext cx="3118501" cy="23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16"/>
          <p:cNvPicPr>
            <a:picLocks noChangeAspect="1"/>
          </p:cNvPicPr>
          <p:nvPr/>
        </p:nvPicPr>
        <p:blipFill rotWithShape="1">
          <a:blip r:embed="rId6" cstate="print"/>
          <a:stretch>
            <a:fillRect/>
          </a:stretch>
        </p:blipFill>
        <p:spPr>
          <a:xfrm>
            <a:off x="5929322" y="1714488"/>
            <a:ext cx="1754157" cy="23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08096_63-p-teatralnii-fon-dlya-prezentatsii-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928670"/>
            <a:ext cx="33965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US" sz="40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Виды театров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2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1000100" y="1714488"/>
            <a:ext cx="3118501" cy="23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643438" y="1714488"/>
            <a:ext cx="3465001" cy="23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4"/>
          <p:cNvPicPr>
            <a:picLocks noChangeAspect="1"/>
          </p:cNvPicPr>
          <p:nvPr/>
        </p:nvPicPr>
        <p:blipFill rotWithShape="1">
          <a:blip r:embed="rId5" cstate="print"/>
          <a:stretch>
            <a:fillRect/>
          </a:stretch>
        </p:blipFill>
        <p:spPr>
          <a:xfrm>
            <a:off x="928662" y="4357694"/>
            <a:ext cx="3118501" cy="23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5"/>
          <p:cNvPicPr>
            <a:picLocks noChangeAspect="1"/>
          </p:cNvPicPr>
          <p:nvPr/>
        </p:nvPicPr>
        <p:blipFill rotWithShape="1">
          <a:blip r:embed="rId6" cstate="print"/>
          <a:stretch>
            <a:fillRect/>
          </a:stretch>
        </p:blipFill>
        <p:spPr>
          <a:xfrm>
            <a:off x="4857752" y="4286256"/>
            <a:ext cx="3118501" cy="23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08096_63-p-teatralnii-fon-dlya-prezentatsii-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1000108"/>
            <a:ext cx="33965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US" sz="40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Виды театров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2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1000100" y="1643050"/>
            <a:ext cx="3118501" cy="23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/>
          <p:cNvPicPr>
            <a:picLocks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5000628" y="1571612"/>
            <a:ext cx="3118501" cy="23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4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000100" y="4286256"/>
            <a:ext cx="3118501" cy="23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5"/>
          <p:cNvPicPr>
            <a:picLocks noChangeAspect="1"/>
          </p:cNvPicPr>
          <p:nvPr/>
        </p:nvPicPr>
        <p:blipFill rotWithShape="1">
          <a:blip r:embed="rId6" cstate="print"/>
          <a:stretch>
            <a:fillRect/>
          </a:stretch>
        </p:blipFill>
        <p:spPr>
          <a:xfrm>
            <a:off x="5072066" y="4214818"/>
            <a:ext cx="3118501" cy="23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08096_63-p-teatralnii-fon-dlya-prezentatsii-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Содержимое 2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3929058" y="4143380"/>
            <a:ext cx="1754157" cy="23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/>
          <p:cNvPicPr>
            <a:picLocks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1285852" y="4071942"/>
            <a:ext cx="1754157" cy="23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142976" y="1428736"/>
            <a:ext cx="3118501" cy="23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357818" y="1428736"/>
            <a:ext cx="2174417" cy="233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962b6f886c89146dba7bbb810fc984f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827243">
            <a:off x="6181932" y="4239177"/>
            <a:ext cx="2740527" cy="23267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305</Words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User</cp:lastModifiedBy>
  <cp:revision>8</cp:revision>
  <dcterms:created xsi:type="dcterms:W3CDTF">2022-03-19T11:45:54Z</dcterms:created>
  <dcterms:modified xsi:type="dcterms:W3CDTF">2022-03-24T09:06:01Z</dcterms:modified>
</cp:coreProperties>
</file>