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6" r:id="rId10"/>
    <p:sldId id="262" r:id="rId11"/>
    <p:sldId id="267" r:id="rId12"/>
    <p:sldId id="273" r:id="rId13"/>
    <p:sldId id="274" r:id="rId14"/>
    <p:sldId id="268" r:id="rId15"/>
    <p:sldId id="270" r:id="rId16"/>
    <p:sldId id="27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7192-C195-459F-9A88-3A9426A66DB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D652-0CBF-49BD-9D77-D90DF27DD2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227030" cy="2810793"/>
          </a:xfrm>
        </p:spPr>
        <p:txBody>
          <a:bodyPr/>
          <a:lstStyle/>
          <a:p>
            <a:pPr algn="ctr"/>
            <a:r>
              <a:rPr lang="ru-RU" sz="4400" b="1" dirty="0" smtClean="0"/>
              <a:t>Приёмы </a:t>
            </a:r>
            <a:br>
              <a:rPr lang="ru-RU" sz="4400" b="1" dirty="0" smtClean="0"/>
            </a:br>
            <a:r>
              <a:rPr lang="ru-RU" sz="4400" b="1" dirty="0" smtClean="0"/>
              <a:t>смыслового </a:t>
            </a:r>
            <a:r>
              <a:rPr lang="ru-RU" sz="4400" b="1" dirty="0"/>
              <a:t>чтения на уроках английского </a:t>
            </a:r>
            <a:r>
              <a:rPr lang="ru-RU" sz="4400" b="1" dirty="0" smtClean="0"/>
              <a:t>языка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8208912" cy="18722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Учитель: </a:t>
            </a:r>
            <a:r>
              <a:rPr lang="ru-RU" sz="2800" dirty="0" err="1" smtClean="0">
                <a:solidFill>
                  <a:schemeClr val="tx1"/>
                </a:solidFill>
              </a:rPr>
              <a:t>Кизик</a:t>
            </a:r>
            <a:r>
              <a:rPr lang="ru-RU" sz="2800" dirty="0" smtClean="0">
                <a:solidFill>
                  <a:schemeClr val="tx1"/>
                </a:solidFill>
              </a:rPr>
              <a:t> Екатерина Алексеевна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МОУ СОШ №13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Оленегорск, 2020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7883035" cy="509409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Цель </a:t>
            </a:r>
            <a:r>
              <a:rPr lang="ru-RU" sz="2800" dirty="0"/>
              <a:t>стратегий </a:t>
            </a:r>
            <a:r>
              <a:rPr lang="ru-RU" sz="2800" b="1" dirty="0" err="1"/>
              <a:t>постчтения</a:t>
            </a:r>
            <a:r>
              <a:rPr lang="ru-RU" sz="2800" dirty="0"/>
              <a:t>:</a:t>
            </a:r>
          </a:p>
          <a:p>
            <a:pPr marL="0" indent="0">
              <a:buNone/>
            </a:pPr>
            <a:r>
              <a:rPr lang="ru-RU" sz="2800" dirty="0"/>
              <a:t>- применение материала;</a:t>
            </a:r>
          </a:p>
          <a:p>
            <a:pPr marL="0" indent="0">
              <a:buNone/>
            </a:pPr>
            <a:r>
              <a:rPr lang="ru-RU" sz="2800" dirty="0"/>
              <a:t>- усвоение, расширение материала;</a:t>
            </a:r>
          </a:p>
          <a:p>
            <a:pPr marL="0" indent="0">
              <a:buNone/>
            </a:pPr>
            <a:r>
              <a:rPr lang="ru-RU" sz="2800" dirty="0"/>
              <a:t>- обсуждение прочитанного;</a:t>
            </a:r>
          </a:p>
          <a:p>
            <a:pPr marL="0" indent="0">
              <a:buNone/>
            </a:pPr>
            <a:r>
              <a:rPr lang="ru-RU" sz="2800" dirty="0"/>
              <a:t>- включение в другую </a:t>
            </a:r>
            <a:r>
              <a:rPr lang="ru-RU" sz="2800" dirty="0" smtClean="0"/>
              <a:t>деятельность.</a:t>
            </a:r>
            <a:endParaRPr lang="ru-RU" sz="2800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5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Post-reading tasks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07361"/>
            <a:ext cx="7739019" cy="4051437"/>
          </a:xfrm>
        </p:spPr>
        <p:txBody>
          <a:bodyPr/>
          <a:lstStyle/>
          <a:p>
            <a:pPr lvl="0"/>
            <a:r>
              <a:rPr lang="en-US" sz="2400" b="1" dirty="0"/>
              <a:t>d</a:t>
            </a:r>
            <a:r>
              <a:rPr lang="en-US" sz="2400" b="1" dirty="0" smtClean="0"/>
              <a:t>o the test;</a:t>
            </a:r>
          </a:p>
          <a:p>
            <a:pPr lvl="0"/>
            <a:r>
              <a:rPr lang="en-US" sz="2400" b="1" dirty="0" smtClean="0"/>
              <a:t>make </a:t>
            </a:r>
            <a:r>
              <a:rPr lang="en-US" sz="2400" b="1" dirty="0"/>
              <a:t>your sentences using the </a:t>
            </a:r>
            <a:r>
              <a:rPr lang="en-US" sz="2400" b="1" dirty="0" smtClean="0"/>
              <a:t>text</a:t>
            </a:r>
            <a:r>
              <a:rPr lang="en-US" sz="2400" dirty="0"/>
              <a:t> </a:t>
            </a:r>
            <a:r>
              <a:rPr lang="en-US" sz="2400" b="1" dirty="0" smtClean="0"/>
              <a:t>and notes on the blackboard;</a:t>
            </a:r>
          </a:p>
          <a:p>
            <a:pPr lvl="0"/>
            <a:r>
              <a:rPr lang="en-US" sz="2400" b="1" dirty="0"/>
              <a:t>retell the story using the phrases on the </a:t>
            </a:r>
            <a:r>
              <a:rPr lang="en-US" sz="2400" b="1" dirty="0" smtClean="0"/>
              <a:t>blackboard;</a:t>
            </a:r>
          </a:p>
          <a:p>
            <a:pPr lvl="0"/>
            <a:r>
              <a:rPr lang="en-US" sz="2400" b="1" dirty="0"/>
              <a:t>a</a:t>
            </a:r>
            <a:r>
              <a:rPr lang="en-US" sz="2400" b="1" dirty="0" smtClean="0"/>
              <a:t>nswer the questions.</a:t>
            </a:r>
          </a:p>
          <a:p>
            <a:pPr lvl="0"/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2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6"/>
          <a:stretch/>
        </p:blipFill>
        <p:spPr bwMode="auto">
          <a:xfrm>
            <a:off x="1150360" y="363092"/>
            <a:ext cx="2988234" cy="17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3" b="20095"/>
          <a:stretch/>
        </p:blipFill>
        <p:spPr bwMode="auto">
          <a:xfrm>
            <a:off x="4572000" y="204916"/>
            <a:ext cx="2664296" cy="19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63"/>
          <a:stretch/>
        </p:blipFill>
        <p:spPr bwMode="auto">
          <a:xfrm>
            <a:off x="388221" y="2406868"/>
            <a:ext cx="3796379" cy="211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6"/>
          <a:stretch/>
        </p:blipFill>
        <p:spPr bwMode="auto">
          <a:xfrm>
            <a:off x="4572000" y="2386262"/>
            <a:ext cx="3711917" cy="211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 bwMode="auto">
          <a:xfrm>
            <a:off x="1150360" y="4737898"/>
            <a:ext cx="3015093" cy="17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b="18090"/>
          <a:stretch/>
        </p:blipFill>
        <p:spPr bwMode="auto">
          <a:xfrm>
            <a:off x="4557967" y="4583268"/>
            <a:ext cx="2991513" cy="202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5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in2\Downloads\20200128_1222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3" b="15518"/>
          <a:stretch/>
        </p:blipFill>
        <p:spPr bwMode="auto">
          <a:xfrm>
            <a:off x="611560" y="836712"/>
            <a:ext cx="7916049" cy="5223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640960" cy="612068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Retell </a:t>
            </a:r>
            <a:r>
              <a:rPr lang="en-US" sz="3500" dirty="0">
                <a:solidFill>
                  <a:schemeClr val="tx1"/>
                </a:solidFill>
              </a:rPr>
              <a:t>the </a:t>
            </a:r>
            <a:r>
              <a:rPr lang="en-US" sz="3500" dirty="0" smtClean="0">
                <a:solidFill>
                  <a:schemeClr val="tx1"/>
                </a:solidFill>
              </a:rPr>
              <a:t>story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  <a:r>
              <a:rPr lang="en-US" sz="3500" dirty="0" smtClean="0">
                <a:solidFill>
                  <a:schemeClr val="tx1"/>
                </a:solidFill>
              </a:rPr>
              <a:t> Use </a:t>
            </a:r>
            <a:r>
              <a:rPr lang="en-US" sz="3500" dirty="0">
                <a:solidFill>
                  <a:schemeClr val="tx1"/>
                </a:solidFill>
              </a:rPr>
              <a:t>these phrases: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000" b="1" dirty="0">
                <a:solidFill>
                  <a:schemeClr val="tx1"/>
                </a:solidFill>
              </a:rPr>
              <a:t>This is the letter from … to …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They live in …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They are going to celebrate … 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Dad is …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Mum </a:t>
            </a:r>
            <a:r>
              <a:rPr lang="en-US" sz="3000" b="1" dirty="0" smtClean="0">
                <a:solidFill>
                  <a:schemeClr val="tx1"/>
                </a:solidFill>
              </a:rPr>
              <a:t>…</a:t>
            </a:r>
            <a:endParaRPr lang="ru-RU" sz="3000" b="1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chemeClr val="tx1"/>
                </a:solidFill>
              </a:rPr>
              <a:t>Grandma …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Aunt Betsie …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…</a:t>
            </a:r>
            <a:endParaRPr lang="en-US" sz="3000" b="1" dirty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chemeClr val="tx1"/>
                </a:solidFill>
              </a:rPr>
              <a:t>New </a:t>
            </a:r>
            <a:r>
              <a:rPr lang="en-US" sz="3000" b="1" dirty="0">
                <a:solidFill>
                  <a:schemeClr val="tx1"/>
                </a:solidFill>
              </a:rPr>
              <a:t>Year’s Eve is a … …!</a:t>
            </a:r>
          </a:p>
        </p:txBody>
      </p:sp>
    </p:spTree>
    <p:extLst>
      <p:ext uri="{BB962C8B-B14F-4D97-AF65-F5344CB8AC3E}">
        <p14:creationId xmlns:p14="http://schemas.microsoft.com/office/powerpoint/2010/main" val="33817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739019" cy="4051437"/>
          </a:xfrm>
        </p:spPr>
        <p:txBody>
          <a:bodyPr/>
          <a:lstStyle/>
          <a:p>
            <a:r>
              <a:rPr lang="en-US" sz="2800" b="1" dirty="0"/>
              <a:t>When do we celebrate the New Year’s Eve? </a:t>
            </a:r>
            <a:endParaRPr lang="ru-RU" sz="2800" b="1" dirty="0"/>
          </a:p>
          <a:p>
            <a:r>
              <a:rPr lang="en-US" sz="2800" b="1" dirty="0"/>
              <a:t>What is the tradition at midnight in Spain?</a:t>
            </a:r>
            <a:endParaRPr lang="ru-RU" sz="2800" dirty="0"/>
          </a:p>
          <a:p>
            <a:r>
              <a:rPr lang="en-US" sz="2800" b="1" dirty="0"/>
              <a:t>How do they call this night?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8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1584176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+mn-lt"/>
              </a:rPr>
              <a:t>NOCHEVIEJA</a:t>
            </a:r>
            <a:br>
              <a:rPr lang="en-US" sz="60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the 31</a:t>
            </a:r>
            <a:r>
              <a:rPr lang="en-US" sz="2800" b="1" baseline="30000" dirty="0" smtClean="0">
                <a:latin typeface="+mn-lt"/>
              </a:rPr>
              <a:t>st</a:t>
            </a:r>
            <a:r>
              <a:rPr lang="en-US" sz="2800" b="1" dirty="0" smtClean="0">
                <a:latin typeface="+mn-lt"/>
              </a:rPr>
              <a:t> of December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the old night</a:t>
            </a:r>
            <a:endParaRPr lang="ru-RU" sz="6000" b="1" dirty="0">
              <a:latin typeface="+mn-lt"/>
            </a:endParaRPr>
          </a:p>
        </p:txBody>
      </p:sp>
      <p:pic>
        <p:nvPicPr>
          <p:cNvPr id="1026" name="Picture 2" descr="C:\Users\user-in2\Desktop\для Семинара\DtVKI5KWsAE9q6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972015" cy="43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450987" cy="924475"/>
          </a:xfrm>
        </p:spPr>
        <p:txBody>
          <a:bodyPr/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359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/>
              <a:t>Смысловое чтение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07361"/>
            <a:ext cx="7595003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вид чтения, которое нацелено на понимание читающим смыслового содержания </a:t>
            </a:r>
            <a:r>
              <a:rPr lang="ru-RU" sz="3600" dirty="0" smtClean="0"/>
              <a:t>текста.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405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667011" cy="576063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В концепции универсальных учебных действий выделены действия смыслового чтения, </a:t>
            </a:r>
            <a:r>
              <a:rPr lang="ru-RU" sz="3200" b="1" dirty="0" smtClean="0"/>
              <a:t>связанные:</a:t>
            </a:r>
            <a:endParaRPr lang="ru-RU" sz="3200" b="1" dirty="0"/>
          </a:p>
          <a:p>
            <a:pPr marL="0" indent="0">
              <a:buNone/>
            </a:pPr>
            <a:r>
              <a:rPr lang="ru-RU" sz="2800" dirty="0" smtClean="0"/>
              <a:t>- с </a:t>
            </a:r>
            <a:r>
              <a:rPr lang="ru-RU" sz="2800" dirty="0"/>
              <a:t>осмыслением цели и выбором вида чтения в зависимости от коммуникативной задачи;</a:t>
            </a:r>
          </a:p>
          <a:p>
            <a:pPr marL="0" indent="0">
              <a:buNone/>
            </a:pPr>
            <a:r>
              <a:rPr lang="ru-RU" sz="2800" dirty="0"/>
              <a:t>- с</a:t>
            </a:r>
            <a:r>
              <a:rPr lang="ru-RU" sz="2800" dirty="0" smtClean="0"/>
              <a:t> определением </a:t>
            </a:r>
            <a:r>
              <a:rPr lang="ru-RU" sz="2800" dirty="0"/>
              <a:t>основной и второстепенной информации;</a:t>
            </a:r>
          </a:p>
          <a:p>
            <a:pPr marL="0" indent="0">
              <a:buNone/>
            </a:pPr>
            <a:r>
              <a:rPr lang="ru-RU" sz="2800" dirty="0"/>
              <a:t>- с</a:t>
            </a:r>
            <a:r>
              <a:rPr lang="ru-RU" sz="2800" dirty="0" smtClean="0"/>
              <a:t> формулированием </a:t>
            </a:r>
            <a:r>
              <a:rPr lang="ru-RU" sz="2800" dirty="0"/>
              <a:t>проблемы и главной идеи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1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667011" cy="924475"/>
          </a:xfrm>
        </p:spPr>
        <p:txBody>
          <a:bodyPr/>
          <a:lstStyle/>
          <a:p>
            <a:pPr algn="ctr"/>
            <a:r>
              <a:rPr lang="ru-RU" sz="3600" b="1" dirty="0"/>
              <a:t>Приёмы смыслового чтения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992888" cy="5760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3200" dirty="0" err="1"/>
              <a:t>п</a:t>
            </a:r>
            <a:r>
              <a:rPr lang="ru-RU" sz="3200" dirty="0" err="1" smtClean="0"/>
              <a:t>редтекстовый</a:t>
            </a:r>
            <a:r>
              <a:rPr lang="ru-RU" sz="3200" dirty="0" smtClean="0"/>
              <a:t> этап</a:t>
            </a:r>
            <a:r>
              <a:rPr lang="ru-RU" sz="3200" dirty="0"/>
              <a:t>,</a:t>
            </a:r>
          </a:p>
          <a:p>
            <a:pPr marL="0" indent="0">
              <a:buNone/>
            </a:pPr>
            <a:r>
              <a:rPr lang="ru-RU" sz="3200" dirty="0" smtClean="0"/>
              <a:t>- </a:t>
            </a:r>
            <a:r>
              <a:rPr lang="ru-RU" sz="3200" dirty="0"/>
              <a:t>этап работы с текстом во время чтения,</a:t>
            </a:r>
          </a:p>
          <a:p>
            <a:pPr>
              <a:buFontTx/>
              <a:buChar char="-"/>
            </a:pPr>
            <a:r>
              <a:rPr lang="ru-RU" sz="3200" dirty="0" err="1" smtClean="0"/>
              <a:t>посттекстовый</a:t>
            </a:r>
            <a:r>
              <a:rPr lang="ru-RU" sz="3200" dirty="0" smtClean="0"/>
              <a:t> этап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9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199093"/>
            <a:ext cx="8352928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 the paragraphs in the right order.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From: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Rosa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To: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Lizzie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Subject: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Season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greetings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Dear Lizzie,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about you? How are you spending New Year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en-US" altLang="ru-RU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канун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)? Whatever you are doing, have a wonderful time. I wish you and your family a Happy New Year.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are very busy at the moment. Dad is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doing the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last minute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shopping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Mum is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making a special dish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fried baby eels. They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delicious, honest! Aunt Betsie is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making tea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everyone and Grandma is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doing the gardening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Clara and Steve are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doing the washing-up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Steve is also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washing the grapes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tonight. In Spain, it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good luck to eat twelve grapes at midnight on New Year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Eve! As for the twins, they are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making  the decorations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They are excited. Spanish people call New Year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Eve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Nochevieja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which means the old night. This is because the 31</a:t>
            </a:r>
            <a:r>
              <a:rPr kumimoji="0" lang="en-US" altLang="ru-RU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December is the last night of the old year.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everything back in NY? I hope the weather isn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too cold. Here in Madrid, everyone is getting ready to </a:t>
            </a:r>
            <a:r>
              <a:rPr kumimoji="0" lang="en-US" altLang="ru-RU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celebrate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праздновать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New Year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Eve. The shops are full of people. They are buying presents and food. Council workers are decorating the streets and making preparations for tonight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celebrations in the Plaza del Sol.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the best!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Rosa 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7595003" cy="531011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Цель</a:t>
            </a:r>
            <a:r>
              <a:rPr lang="ru-RU" sz="2800" dirty="0"/>
              <a:t> </a:t>
            </a:r>
            <a:r>
              <a:rPr lang="ru-RU" sz="2800" b="1" dirty="0" err="1"/>
              <a:t>предтекстовых</a:t>
            </a:r>
            <a:r>
              <a:rPr lang="ru-RU" sz="2800" dirty="0"/>
              <a:t> стратегий:</a:t>
            </a:r>
          </a:p>
          <a:p>
            <a:pPr marL="0" indent="0">
              <a:buNone/>
            </a:pPr>
            <a:r>
              <a:rPr lang="ru-RU" sz="2800" dirty="0"/>
              <a:t>- постановка цели и задач чтения;</a:t>
            </a:r>
          </a:p>
          <a:p>
            <a:pPr marL="0" indent="0">
              <a:buNone/>
            </a:pPr>
            <a:r>
              <a:rPr lang="ru-RU" sz="2800" dirty="0"/>
              <a:t>- знакомство с важными понятиями, терминами, ключевыми словами;</a:t>
            </a:r>
          </a:p>
          <a:p>
            <a:pPr marL="0" indent="0">
              <a:buNone/>
            </a:pPr>
            <a:r>
              <a:rPr lang="ru-RU" sz="2800" dirty="0"/>
              <a:t>- актуализация предшествующих знаний;</a:t>
            </a:r>
          </a:p>
          <a:p>
            <a:pPr marL="0" indent="0">
              <a:buNone/>
            </a:pPr>
            <a:r>
              <a:rPr lang="ru-RU" sz="2800" dirty="0"/>
              <a:t>- прогнозирование </a:t>
            </a:r>
            <a:r>
              <a:rPr lang="ru-RU" sz="2800" dirty="0" smtClean="0"/>
              <a:t>содержания.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6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117180" cy="965969"/>
          </a:xfrm>
        </p:spPr>
        <p:txBody>
          <a:bodyPr/>
          <a:lstStyle/>
          <a:p>
            <a:r>
              <a:rPr lang="en-US" sz="3200" b="1" dirty="0" smtClean="0"/>
              <a:t>Pre-reading tasks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765907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What was it?</a:t>
            </a:r>
            <a:r>
              <a:rPr lang="en-US" sz="2800" dirty="0">
                <a:solidFill>
                  <a:schemeClr val="tx1"/>
                </a:solidFill>
              </a:rPr>
              <a:t> A letter.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Who is the letter from?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 from Rosa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To </a:t>
            </a:r>
            <a:r>
              <a:rPr lang="en-US" sz="2800" b="1" dirty="0" smtClean="0">
                <a:solidFill>
                  <a:schemeClr val="tx1"/>
                </a:solidFill>
              </a:rPr>
              <a:t>whom?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 to Lizzie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What is it about? </a:t>
            </a:r>
            <a:r>
              <a:rPr lang="en-US" sz="2800" dirty="0">
                <a:solidFill>
                  <a:schemeClr val="tx1"/>
                </a:solidFill>
              </a:rPr>
              <a:t>– it’s about holiday.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What is the holiday?</a:t>
            </a:r>
            <a:r>
              <a:rPr lang="en-US" sz="2800" dirty="0">
                <a:solidFill>
                  <a:schemeClr val="tx1"/>
                </a:solidFill>
              </a:rPr>
              <a:t> – it’s New Year.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What is the country? </a:t>
            </a:r>
            <a:r>
              <a:rPr lang="en-US" sz="2800" dirty="0">
                <a:solidFill>
                  <a:schemeClr val="tx1"/>
                </a:solidFill>
              </a:rPr>
              <a:t>– Spain. 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What is the town?</a:t>
            </a:r>
            <a:r>
              <a:rPr lang="en-US" sz="2800" dirty="0">
                <a:solidFill>
                  <a:schemeClr val="tx1"/>
                </a:solidFill>
              </a:rPr>
              <a:t> – Madrid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811027" cy="590465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Цель стратегий 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b="1" dirty="0" smtClean="0"/>
              <a:t>текстовой </a:t>
            </a:r>
            <a:r>
              <a:rPr lang="ru-RU" sz="3200" b="1" dirty="0"/>
              <a:t>деятельности</a:t>
            </a:r>
            <a:r>
              <a:rPr lang="ru-RU" sz="3200" dirty="0"/>
              <a:t>:</a:t>
            </a:r>
          </a:p>
          <a:p>
            <a:pPr marL="0" indent="0">
              <a:buNone/>
            </a:pPr>
            <a:r>
              <a:rPr lang="ru-RU" sz="3200" dirty="0" smtClean="0"/>
              <a:t>- </a:t>
            </a:r>
            <a:r>
              <a:rPr lang="ru-RU" sz="3200" dirty="0"/>
              <a:t>смысловая догадка;</a:t>
            </a:r>
          </a:p>
          <a:p>
            <a:pPr marL="0" indent="0">
              <a:buNone/>
            </a:pPr>
            <a:r>
              <a:rPr lang="ru-RU" sz="3200" dirty="0"/>
              <a:t>- анализ;</a:t>
            </a:r>
          </a:p>
          <a:p>
            <a:pPr marL="0" indent="0">
              <a:buNone/>
            </a:pPr>
            <a:r>
              <a:rPr lang="ru-RU" sz="3200" dirty="0"/>
              <a:t>- </a:t>
            </a:r>
            <a:r>
              <a:rPr lang="ru-RU" sz="3200" dirty="0" smtClean="0"/>
              <a:t>интерпретация.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6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While-reading tasks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07361"/>
            <a:ext cx="7667011" cy="4051437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read </a:t>
            </a:r>
            <a:r>
              <a:rPr lang="en-US" sz="2400" b="1" dirty="0" smtClean="0"/>
              <a:t>the text</a:t>
            </a:r>
          </a:p>
          <a:p>
            <a:pPr lvl="0"/>
            <a:r>
              <a:rPr lang="en-US" sz="2400" b="1" dirty="0"/>
              <a:t>p</a:t>
            </a:r>
            <a:r>
              <a:rPr lang="en-US" sz="2400" b="1" dirty="0" smtClean="0"/>
              <a:t>ut </a:t>
            </a:r>
            <a:r>
              <a:rPr lang="en-US" sz="2400" b="1" dirty="0"/>
              <a:t>the paragraphs in the right </a:t>
            </a:r>
            <a:r>
              <a:rPr lang="en-US" sz="2400" b="1" dirty="0" smtClean="0"/>
              <a:t>order</a:t>
            </a:r>
          </a:p>
          <a:p>
            <a:pPr lvl="0"/>
            <a:r>
              <a:rPr lang="en-US" sz="2400" b="1" dirty="0"/>
              <a:t>l</a:t>
            </a:r>
            <a:r>
              <a:rPr lang="en-US" sz="2400" b="1" dirty="0" smtClean="0"/>
              <a:t>isten and check</a:t>
            </a:r>
          </a:p>
          <a:p>
            <a:pPr lvl="0"/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</a:t>
            </a:r>
            <a:r>
              <a:rPr lang="en-US" sz="2400" b="1" dirty="0"/>
              <a:t>group will write out the nouns (who) </a:t>
            </a:r>
            <a:endParaRPr lang="en-US" sz="2400" b="1" dirty="0" smtClean="0"/>
          </a:p>
          <a:p>
            <a:pPr lvl="0"/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group – </a:t>
            </a:r>
            <a:r>
              <a:rPr lang="en-US" sz="2400" b="1" dirty="0"/>
              <a:t>what are they doing? </a:t>
            </a:r>
            <a:endParaRPr lang="en-US" sz="2400" b="1" dirty="0" smtClean="0"/>
          </a:p>
          <a:p>
            <a:pPr lvl="0"/>
            <a:r>
              <a:rPr lang="en-US" sz="2400" b="1" dirty="0"/>
              <a:t>w</a:t>
            </a:r>
            <a:r>
              <a:rPr lang="en-US" sz="2400" b="1" dirty="0" smtClean="0"/>
              <a:t>rite out these words and phrases on </a:t>
            </a:r>
            <a:r>
              <a:rPr lang="en-US" sz="2400" b="1" dirty="0"/>
              <a:t>the </a:t>
            </a:r>
            <a:r>
              <a:rPr lang="en-US" sz="2400" b="1" dirty="0" smtClean="0"/>
              <a:t>sheets </a:t>
            </a:r>
            <a:r>
              <a:rPr lang="en-US" sz="2400" b="1" dirty="0"/>
              <a:t>of paper and put them on the </a:t>
            </a:r>
            <a:r>
              <a:rPr lang="en-US" sz="2400" b="1" dirty="0" smtClean="0"/>
              <a:t>blackboard</a:t>
            </a:r>
            <a:endParaRPr lang="ru-RU" sz="2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5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130</TotalTime>
  <Words>560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Winter</vt:lpstr>
      <vt:lpstr>Приёмы  смыслового чтения на уроках английского языка</vt:lpstr>
      <vt:lpstr>Смысловое чтение</vt:lpstr>
      <vt:lpstr>Презентация PowerPoint</vt:lpstr>
      <vt:lpstr>Приёмы смыслового чтения</vt:lpstr>
      <vt:lpstr>Презентация PowerPoint</vt:lpstr>
      <vt:lpstr>Презентация PowerPoint</vt:lpstr>
      <vt:lpstr>Pre-reading tasks</vt:lpstr>
      <vt:lpstr>Презентация PowerPoint</vt:lpstr>
      <vt:lpstr>While-reading tasks</vt:lpstr>
      <vt:lpstr>Презентация PowerPoint</vt:lpstr>
      <vt:lpstr>Post-reading tasks</vt:lpstr>
      <vt:lpstr>Презентация PowerPoint</vt:lpstr>
      <vt:lpstr>Презентация PowerPoint</vt:lpstr>
      <vt:lpstr>Презентация PowerPoint</vt:lpstr>
      <vt:lpstr>Презентация PowerPoint</vt:lpstr>
      <vt:lpstr>NOCHEVIEJA the 31st of December the old night</vt:lpstr>
      <vt:lpstr>СПАСИБО ЗА ВНИМАНИЕ!</vt:lpstr>
    </vt:vector>
  </TitlesOfParts>
  <Company>school13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 смыслового чтения на уроках английского языка</dc:title>
  <dc:creator>user-in2</dc:creator>
  <cp:lastModifiedBy>МОУ СОШ №13</cp:lastModifiedBy>
  <cp:revision>11</cp:revision>
  <dcterms:created xsi:type="dcterms:W3CDTF">2020-01-28T03:22:53Z</dcterms:created>
  <dcterms:modified xsi:type="dcterms:W3CDTF">2021-12-09T02:48:35Z</dcterms:modified>
</cp:coreProperties>
</file>